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57"/>
  </p:notesMasterIdLst>
  <p:sldIdLst>
    <p:sldId id="256" r:id="rId2"/>
    <p:sldId id="291" r:id="rId3"/>
    <p:sldId id="357" r:id="rId4"/>
    <p:sldId id="330" r:id="rId5"/>
    <p:sldId id="293" r:id="rId6"/>
    <p:sldId id="294" r:id="rId7"/>
    <p:sldId id="333" r:id="rId8"/>
    <p:sldId id="366" r:id="rId9"/>
    <p:sldId id="332" r:id="rId10"/>
    <p:sldId id="353" r:id="rId11"/>
    <p:sldId id="338" r:id="rId12"/>
    <p:sldId id="296" r:id="rId13"/>
    <p:sldId id="339" r:id="rId14"/>
    <p:sldId id="297" r:id="rId15"/>
    <p:sldId id="340" r:id="rId16"/>
    <p:sldId id="341" r:id="rId17"/>
    <p:sldId id="343" r:id="rId18"/>
    <p:sldId id="344" r:id="rId19"/>
    <p:sldId id="304" r:id="rId20"/>
    <p:sldId id="345" r:id="rId21"/>
    <p:sldId id="346" r:id="rId22"/>
    <p:sldId id="298" r:id="rId23"/>
    <p:sldId id="367" r:id="rId24"/>
    <p:sldId id="365" r:id="rId25"/>
    <p:sldId id="368" r:id="rId26"/>
    <p:sldId id="301" r:id="rId27"/>
    <p:sldId id="361" r:id="rId28"/>
    <p:sldId id="370" r:id="rId29"/>
    <p:sldId id="369" r:id="rId30"/>
    <p:sldId id="360" r:id="rId31"/>
    <p:sldId id="354" r:id="rId32"/>
    <p:sldId id="347" r:id="rId33"/>
    <p:sldId id="348" r:id="rId34"/>
    <p:sldId id="305" r:id="rId35"/>
    <p:sldId id="363" r:id="rId36"/>
    <p:sldId id="364" r:id="rId37"/>
    <p:sldId id="308" r:id="rId38"/>
    <p:sldId id="337" r:id="rId39"/>
    <p:sldId id="309" r:id="rId40"/>
    <p:sldId id="312" r:id="rId41"/>
    <p:sldId id="359" r:id="rId42"/>
    <p:sldId id="371" r:id="rId43"/>
    <p:sldId id="355" r:id="rId44"/>
    <p:sldId id="351" r:id="rId45"/>
    <p:sldId id="349" r:id="rId46"/>
    <p:sldId id="350" r:id="rId47"/>
    <p:sldId id="324" r:id="rId48"/>
    <p:sldId id="325" r:id="rId49"/>
    <p:sldId id="326" r:id="rId50"/>
    <p:sldId id="327" r:id="rId51"/>
    <p:sldId id="356" r:id="rId52"/>
    <p:sldId id="328" r:id="rId53"/>
    <p:sldId id="329" r:id="rId54"/>
    <p:sldId id="270" r:id="rId55"/>
    <p:sldId id="358" r:id="rId5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FFFF"/>
    <a:srgbClr val="66FF33"/>
    <a:srgbClr val="660033"/>
    <a:srgbClr val="0000FF"/>
    <a:srgbClr val="009900"/>
    <a:srgbClr val="FF3300"/>
    <a:srgbClr val="80008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11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EBDDF1-7E77-4A63-A8BA-4140ACE17057}" type="doc">
      <dgm:prSet loTypeId="urn:microsoft.com/office/officeart/2005/8/layout/vList4#1" loCatId="list" qsTypeId="urn:microsoft.com/office/officeart/2005/8/quickstyle/3d7" qsCatId="3D" csTypeId="urn:microsoft.com/office/officeart/2005/8/colors/colorful1#1" csCatId="colorful" phldr="1"/>
      <dgm:spPr/>
      <dgm:t>
        <a:bodyPr/>
        <a:lstStyle/>
        <a:p>
          <a:endParaRPr lang="zh-TW" altLang="en-US"/>
        </a:p>
      </dgm:t>
    </dgm:pt>
    <dgm:pt modelId="{D97CDB19-0CD3-4C85-A2FD-CC191CC9D3FE}">
      <dgm:prSet phldrT="[文字]" custT="1"/>
      <dgm:spPr/>
      <dgm:t>
        <a:bodyPr/>
        <a:lstStyle/>
        <a:p>
          <a:r>
            <a:rPr lang="zh-TW" altLang="en-US" sz="2800" dirty="0" smtClean="0">
              <a:latin typeface="Bookman Old Style" pitchFamily="18" charset="0"/>
              <a:ea typeface="+mn-ea"/>
            </a:rPr>
            <a:t>形成問題 </a:t>
          </a:r>
          <a:r>
            <a:rPr lang="en-US" altLang="zh-TW" sz="2800" dirty="0" smtClean="0">
              <a:latin typeface="Bookman Old Style" pitchFamily="18" charset="0"/>
              <a:ea typeface="+mn-ea"/>
            </a:rPr>
            <a:t>Question forming</a:t>
          </a:r>
          <a:endParaRPr lang="zh-TW" altLang="en-US" sz="2800" dirty="0">
            <a:latin typeface="Bookman Old Style" pitchFamily="18" charset="0"/>
            <a:ea typeface="+mn-ea"/>
          </a:endParaRPr>
        </a:p>
      </dgm:t>
    </dgm:pt>
    <dgm:pt modelId="{7FDCA4D0-50BE-427B-AE32-29C35FB30425}" type="parTrans" cxnId="{AA71B6FE-B587-4A61-A15D-CFEC1A1A0131}">
      <dgm:prSet/>
      <dgm:spPr/>
      <dgm:t>
        <a:bodyPr/>
        <a:lstStyle/>
        <a:p>
          <a:endParaRPr lang="zh-TW" altLang="en-US" sz="2800">
            <a:latin typeface="Bookman Old Style" pitchFamily="18" charset="0"/>
            <a:ea typeface="+mn-ea"/>
          </a:endParaRPr>
        </a:p>
      </dgm:t>
    </dgm:pt>
    <dgm:pt modelId="{B8CE37CA-9523-49D7-A549-4E50D5BBCF04}" type="sibTrans" cxnId="{AA71B6FE-B587-4A61-A15D-CFEC1A1A0131}">
      <dgm:prSet/>
      <dgm:spPr/>
      <dgm:t>
        <a:bodyPr/>
        <a:lstStyle/>
        <a:p>
          <a:endParaRPr lang="zh-TW" altLang="en-US" sz="2800">
            <a:latin typeface="Bookman Old Style" pitchFamily="18" charset="0"/>
            <a:ea typeface="+mn-ea"/>
          </a:endParaRPr>
        </a:p>
      </dgm:t>
    </dgm:pt>
    <dgm:pt modelId="{8F080237-C14D-4D71-84DD-C3A7749DB0BE}">
      <dgm:prSet phldrT="[文字]" custT="1"/>
      <dgm:spPr/>
      <dgm:t>
        <a:bodyPr/>
        <a:lstStyle/>
        <a:p>
          <a:r>
            <a:rPr lang="zh-TW" altLang="en-US" sz="2800" dirty="0" smtClean="0">
              <a:latin typeface="Bookman Old Style" pitchFamily="18" charset="0"/>
              <a:ea typeface="+mn-ea"/>
            </a:rPr>
            <a:t>搜尋證據 </a:t>
          </a:r>
          <a:r>
            <a:rPr lang="en-US" altLang="zh-TW" sz="2800" dirty="0" smtClean="0">
              <a:latin typeface="Bookman Old Style" pitchFamily="18" charset="0"/>
              <a:ea typeface="+mn-ea"/>
            </a:rPr>
            <a:t>Finding evidence</a:t>
          </a:r>
          <a:endParaRPr lang="zh-TW" altLang="en-US" sz="2800" dirty="0">
            <a:latin typeface="Bookman Old Style" pitchFamily="18" charset="0"/>
            <a:ea typeface="+mn-ea"/>
          </a:endParaRPr>
        </a:p>
      </dgm:t>
    </dgm:pt>
    <dgm:pt modelId="{8842087B-DD40-4461-8743-4D07E1D2E20D}" type="parTrans" cxnId="{5D995829-97C6-4270-B126-E0361051529E}">
      <dgm:prSet/>
      <dgm:spPr/>
      <dgm:t>
        <a:bodyPr/>
        <a:lstStyle/>
        <a:p>
          <a:endParaRPr lang="zh-TW" altLang="en-US" sz="2800">
            <a:latin typeface="Bookman Old Style" pitchFamily="18" charset="0"/>
            <a:ea typeface="+mn-ea"/>
          </a:endParaRPr>
        </a:p>
      </dgm:t>
    </dgm:pt>
    <dgm:pt modelId="{2EBAA13F-63A4-4774-A6B8-B677BEB3AA1E}" type="sibTrans" cxnId="{5D995829-97C6-4270-B126-E0361051529E}">
      <dgm:prSet/>
      <dgm:spPr/>
      <dgm:t>
        <a:bodyPr/>
        <a:lstStyle/>
        <a:p>
          <a:endParaRPr lang="zh-TW" altLang="en-US" sz="2800">
            <a:latin typeface="Bookman Old Style" pitchFamily="18" charset="0"/>
            <a:ea typeface="+mn-ea"/>
          </a:endParaRPr>
        </a:p>
      </dgm:t>
    </dgm:pt>
    <dgm:pt modelId="{812323A8-EDAE-46A2-9EF0-6C94A6EEEDFD}">
      <dgm:prSet phldrT="[文字]" custT="1"/>
      <dgm:spPr/>
      <dgm:t>
        <a:bodyPr/>
        <a:lstStyle/>
        <a:p>
          <a:r>
            <a:rPr lang="zh-TW" altLang="en-US" sz="2800" dirty="0" smtClean="0">
              <a:latin typeface="Bookman Old Style" pitchFamily="18" charset="0"/>
              <a:ea typeface="+mn-ea"/>
            </a:rPr>
            <a:t>評估執行 </a:t>
          </a:r>
          <a:r>
            <a:rPr lang="en-US" altLang="zh-TW" sz="2800" dirty="0" smtClean="0">
              <a:latin typeface="Bookman Old Style" pitchFamily="18" charset="0"/>
              <a:ea typeface="+mn-ea"/>
            </a:rPr>
            <a:t>Evaluating performance</a:t>
          </a:r>
          <a:endParaRPr lang="zh-TW" altLang="en-US" sz="2800" dirty="0">
            <a:latin typeface="Bookman Old Style" pitchFamily="18" charset="0"/>
            <a:ea typeface="+mn-ea"/>
          </a:endParaRPr>
        </a:p>
      </dgm:t>
    </dgm:pt>
    <dgm:pt modelId="{DC30E22C-75C3-4F26-8537-CB06DA51FEF5}" type="parTrans" cxnId="{CACACF16-0579-4E6E-AB0E-A9B347657E81}">
      <dgm:prSet/>
      <dgm:spPr/>
      <dgm:t>
        <a:bodyPr/>
        <a:lstStyle/>
        <a:p>
          <a:endParaRPr lang="zh-TW" altLang="en-US" sz="2800">
            <a:latin typeface="Bookman Old Style" pitchFamily="18" charset="0"/>
            <a:ea typeface="+mn-ea"/>
          </a:endParaRPr>
        </a:p>
      </dgm:t>
    </dgm:pt>
    <dgm:pt modelId="{AA5080B0-417A-4CDD-9FC7-72BE8FCC10D4}" type="sibTrans" cxnId="{CACACF16-0579-4E6E-AB0E-A9B347657E81}">
      <dgm:prSet/>
      <dgm:spPr/>
      <dgm:t>
        <a:bodyPr/>
        <a:lstStyle/>
        <a:p>
          <a:endParaRPr lang="zh-TW" altLang="en-US" sz="2800">
            <a:latin typeface="Bookman Old Style" pitchFamily="18" charset="0"/>
            <a:ea typeface="+mn-ea"/>
          </a:endParaRPr>
        </a:p>
      </dgm:t>
    </dgm:pt>
    <dgm:pt modelId="{6637C178-1E96-4B4C-AC59-3353FFB43F6A}">
      <dgm:prSet custT="1"/>
      <dgm:spPr/>
      <dgm:t>
        <a:bodyPr/>
        <a:lstStyle/>
        <a:p>
          <a:r>
            <a:rPr lang="zh-TW" altLang="en-US" sz="2800" dirty="0" smtClean="0">
              <a:latin typeface="Bookman Old Style" pitchFamily="18" charset="0"/>
              <a:ea typeface="+mn-ea"/>
            </a:rPr>
            <a:t>臨床應用 </a:t>
          </a:r>
          <a:r>
            <a:rPr lang="en-US" altLang="zh-TW" sz="2800" dirty="0" smtClean="0">
              <a:latin typeface="Bookman Old Style" pitchFamily="18" charset="0"/>
              <a:ea typeface="+mn-ea"/>
            </a:rPr>
            <a:t>Evidence application</a:t>
          </a:r>
          <a:endParaRPr lang="zh-TW" altLang="en-US" sz="2800" dirty="0">
            <a:latin typeface="Bookman Old Style" pitchFamily="18" charset="0"/>
            <a:ea typeface="+mn-ea"/>
          </a:endParaRPr>
        </a:p>
      </dgm:t>
    </dgm:pt>
    <dgm:pt modelId="{8DA2C320-7647-4D5E-8732-B676CE64F77D}" type="parTrans" cxnId="{1AE22BE7-8F2E-4E8F-A232-604859D474F8}">
      <dgm:prSet/>
      <dgm:spPr/>
      <dgm:t>
        <a:bodyPr/>
        <a:lstStyle/>
        <a:p>
          <a:endParaRPr lang="zh-TW" altLang="en-US" sz="2800">
            <a:latin typeface="Bookman Old Style" pitchFamily="18" charset="0"/>
            <a:ea typeface="+mn-ea"/>
          </a:endParaRPr>
        </a:p>
      </dgm:t>
    </dgm:pt>
    <dgm:pt modelId="{76E67298-552F-41E7-9126-45036C80A6DD}" type="sibTrans" cxnId="{1AE22BE7-8F2E-4E8F-A232-604859D474F8}">
      <dgm:prSet/>
      <dgm:spPr/>
      <dgm:t>
        <a:bodyPr/>
        <a:lstStyle/>
        <a:p>
          <a:endParaRPr lang="zh-TW" altLang="en-US" sz="2800">
            <a:latin typeface="Bookman Old Style" pitchFamily="18" charset="0"/>
            <a:ea typeface="+mn-ea"/>
          </a:endParaRPr>
        </a:p>
      </dgm:t>
    </dgm:pt>
    <dgm:pt modelId="{0E833CE6-21F8-4DA0-B940-30A58D9EE00D}">
      <dgm:prSet custT="1"/>
      <dgm:spPr/>
      <dgm:t>
        <a:bodyPr/>
        <a:lstStyle/>
        <a:p>
          <a:r>
            <a:rPr lang="zh-TW" altLang="en-US" sz="2800" dirty="0" smtClean="0">
              <a:latin typeface="Bookman Old Style" pitchFamily="18" charset="0"/>
              <a:ea typeface="+mn-ea"/>
            </a:rPr>
            <a:t>嚴格評讀 </a:t>
          </a:r>
          <a:r>
            <a:rPr lang="en-US" altLang="zh-TW" sz="2800" dirty="0" smtClean="0">
              <a:latin typeface="Bookman Old Style" pitchFamily="18" charset="0"/>
              <a:ea typeface="+mn-ea"/>
            </a:rPr>
            <a:t>Critical appraisal</a:t>
          </a:r>
          <a:endParaRPr lang="zh-TW" altLang="en-US" sz="2800" dirty="0">
            <a:latin typeface="Bookman Old Style" pitchFamily="18" charset="0"/>
            <a:ea typeface="+mn-ea"/>
          </a:endParaRPr>
        </a:p>
      </dgm:t>
    </dgm:pt>
    <dgm:pt modelId="{F0A51211-B322-4964-B084-3B988B950E2A}" type="parTrans" cxnId="{88B91D10-7BE2-4872-AD6D-37E2DA194D4F}">
      <dgm:prSet/>
      <dgm:spPr/>
      <dgm:t>
        <a:bodyPr/>
        <a:lstStyle/>
        <a:p>
          <a:endParaRPr lang="zh-TW" altLang="en-US" sz="2800">
            <a:latin typeface="Bookman Old Style" pitchFamily="18" charset="0"/>
            <a:ea typeface="+mn-ea"/>
          </a:endParaRPr>
        </a:p>
      </dgm:t>
    </dgm:pt>
    <dgm:pt modelId="{62A2768A-A189-4E91-BAC1-ED3B0AAD10B3}" type="sibTrans" cxnId="{88B91D10-7BE2-4872-AD6D-37E2DA194D4F}">
      <dgm:prSet/>
      <dgm:spPr/>
      <dgm:t>
        <a:bodyPr/>
        <a:lstStyle/>
        <a:p>
          <a:endParaRPr lang="zh-TW" altLang="en-US" sz="2800">
            <a:latin typeface="Bookman Old Style" pitchFamily="18" charset="0"/>
            <a:ea typeface="+mn-ea"/>
          </a:endParaRPr>
        </a:p>
      </dgm:t>
    </dgm:pt>
    <dgm:pt modelId="{C65847F4-DC4F-4A15-AD46-0E52B398E73B}" type="pres">
      <dgm:prSet presAssocID="{79EBDDF1-7E77-4A63-A8BA-4140ACE17057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016CDC59-4A00-4947-A15A-6D15D46CA603}" type="pres">
      <dgm:prSet presAssocID="{D97CDB19-0CD3-4C85-A2FD-CC191CC9D3FE}" presName="comp" presStyleCnt="0"/>
      <dgm:spPr/>
      <dgm:t>
        <a:bodyPr/>
        <a:lstStyle/>
        <a:p>
          <a:endParaRPr lang="zh-TW" altLang="en-US"/>
        </a:p>
      </dgm:t>
    </dgm:pt>
    <dgm:pt modelId="{A882673C-87ED-4852-BFF4-834A7ADD09B5}" type="pres">
      <dgm:prSet presAssocID="{D97CDB19-0CD3-4C85-A2FD-CC191CC9D3FE}" presName="box" presStyleLbl="node1" presStyleIdx="0" presStyleCnt="5"/>
      <dgm:spPr/>
      <dgm:t>
        <a:bodyPr/>
        <a:lstStyle/>
        <a:p>
          <a:endParaRPr lang="zh-TW" altLang="en-US"/>
        </a:p>
      </dgm:t>
    </dgm:pt>
    <dgm:pt modelId="{AC181B4E-FF82-446E-8CE3-D318F250A3C2}" type="pres">
      <dgm:prSet presAssocID="{D97CDB19-0CD3-4C85-A2FD-CC191CC9D3FE}" presName="img" presStyleLbl="fgImgPlace1" presStyleIdx="0" presStyleCnt="5"/>
      <dgm:spPr/>
      <dgm:t>
        <a:bodyPr/>
        <a:lstStyle/>
        <a:p>
          <a:endParaRPr lang="zh-TW" altLang="en-US"/>
        </a:p>
      </dgm:t>
    </dgm:pt>
    <dgm:pt modelId="{E4DE1782-B919-4CF4-881E-E2680D895F7F}" type="pres">
      <dgm:prSet presAssocID="{D97CDB19-0CD3-4C85-A2FD-CC191CC9D3FE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0F253BF-EAD3-4B27-868A-4C2A76A7A23D}" type="pres">
      <dgm:prSet presAssocID="{B8CE37CA-9523-49D7-A549-4E50D5BBCF04}" presName="spacer" presStyleCnt="0"/>
      <dgm:spPr/>
      <dgm:t>
        <a:bodyPr/>
        <a:lstStyle/>
        <a:p>
          <a:endParaRPr lang="zh-TW" altLang="en-US"/>
        </a:p>
      </dgm:t>
    </dgm:pt>
    <dgm:pt modelId="{4253CE06-CF9A-4D4E-A807-8F9EE135E472}" type="pres">
      <dgm:prSet presAssocID="{8F080237-C14D-4D71-84DD-C3A7749DB0BE}" presName="comp" presStyleCnt="0"/>
      <dgm:spPr/>
      <dgm:t>
        <a:bodyPr/>
        <a:lstStyle/>
        <a:p>
          <a:endParaRPr lang="zh-TW" altLang="en-US"/>
        </a:p>
      </dgm:t>
    </dgm:pt>
    <dgm:pt modelId="{2DFED6DC-F90C-4FC3-A442-303160342DD2}" type="pres">
      <dgm:prSet presAssocID="{8F080237-C14D-4D71-84DD-C3A7749DB0BE}" presName="box" presStyleLbl="node1" presStyleIdx="1" presStyleCnt="5"/>
      <dgm:spPr/>
      <dgm:t>
        <a:bodyPr/>
        <a:lstStyle/>
        <a:p>
          <a:endParaRPr lang="zh-TW" altLang="en-US"/>
        </a:p>
      </dgm:t>
    </dgm:pt>
    <dgm:pt modelId="{65E69496-70C1-4F17-93C3-81E8AC9E0314}" type="pres">
      <dgm:prSet presAssocID="{8F080237-C14D-4D71-84DD-C3A7749DB0BE}" presName="img" presStyleLbl="fgImgPlace1" presStyleIdx="1" presStyleCnt="5"/>
      <dgm:spPr/>
      <dgm:t>
        <a:bodyPr/>
        <a:lstStyle/>
        <a:p>
          <a:endParaRPr lang="zh-TW" altLang="en-US"/>
        </a:p>
      </dgm:t>
    </dgm:pt>
    <dgm:pt modelId="{B337227A-E742-4E9C-AA93-31C0B9EF6EE5}" type="pres">
      <dgm:prSet presAssocID="{8F080237-C14D-4D71-84DD-C3A7749DB0BE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7A4F610-31FE-4C8A-B17C-B92C7739A5AF}" type="pres">
      <dgm:prSet presAssocID="{2EBAA13F-63A4-4774-A6B8-B677BEB3AA1E}" presName="spacer" presStyleCnt="0"/>
      <dgm:spPr/>
      <dgm:t>
        <a:bodyPr/>
        <a:lstStyle/>
        <a:p>
          <a:endParaRPr lang="zh-TW" altLang="en-US"/>
        </a:p>
      </dgm:t>
    </dgm:pt>
    <dgm:pt modelId="{DCD4C1C8-9D52-4DC5-9099-BCF5536ADC4A}" type="pres">
      <dgm:prSet presAssocID="{0E833CE6-21F8-4DA0-B940-30A58D9EE00D}" presName="comp" presStyleCnt="0"/>
      <dgm:spPr/>
      <dgm:t>
        <a:bodyPr/>
        <a:lstStyle/>
        <a:p>
          <a:endParaRPr lang="zh-TW" altLang="en-US"/>
        </a:p>
      </dgm:t>
    </dgm:pt>
    <dgm:pt modelId="{FDD73CDE-1EF7-4C67-9C8D-479B997AC2BA}" type="pres">
      <dgm:prSet presAssocID="{0E833CE6-21F8-4DA0-B940-30A58D9EE00D}" presName="box" presStyleLbl="node1" presStyleIdx="2" presStyleCnt="5"/>
      <dgm:spPr/>
      <dgm:t>
        <a:bodyPr/>
        <a:lstStyle/>
        <a:p>
          <a:endParaRPr lang="zh-TW" altLang="en-US"/>
        </a:p>
      </dgm:t>
    </dgm:pt>
    <dgm:pt modelId="{34D0E14D-946C-4754-A2B6-D33B485750CD}" type="pres">
      <dgm:prSet presAssocID="{0E833CE6-21F8-4DA0-B940-30A58D9EE00D}" presName="img" presStyleLbl="fgImgPlace1" presStyleIdx="2" presStyleCnt="5"/>
      <dgm:spPr/>
      <dgm:t>
        <a:bodyPr/>
        <a:lstStyle/>
        <a:p>
          <a:endParaRPr lang="zh-TW" altLang="en-US"/>
        </a:p>
      </dgm:t>
    </dgm:pt>
    <dgm:pt modelId="{7B72036B-7255-4411-8FD2-C0DDC8826764}" type="pres">
      <dgm:prSet presAssocID="{0E833CE6-21F8-4DA0-B940-30A58D9EE00D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A8FDA33-85DE-4A8D-935C-F72B1A6155B8}" type="pres">
      <dgm:prSet presAssocID="{62A2768A-A189-4E91-BAC1-ED3B0AAD10B3}" presName="spacer" presStyleCnt="0"/>
      <dgm:spPr/>
      <dgm:t>
        <a:bodyPr/>
        <a:lstStyle/>
        <a:p>
          <a:endParaRPr lang="zh-TW" altLang="en-US"/>
        </a:p>
      </dgm:t>
    </dgm:pt>
    <dgm:pt modelId="{E00B3A04-C6E4-4DB0-81FD-BAAD6D3BA2A4}" type="pres">
      <dgm:prSet presAssocID="{6637C178-1E96-4B4C-AC59-3353FFB43F6A}" presName="comp" presStyleCnt="0"/>
      <dgm:spPr/>
      <dgm:t>
        <a:bodyPr/>
        <a:lstStyle/>
        <a:p>
          <a:endParaRPr lang="zh-TW" altLang="en-US"/>
        </a:p>
      </dgm:t>
    </dgm:pt>
    <dgm:pt modelId="{DDADF675-8CC2-4951-9632-8DDF2681ABE7}" type="pres">
      <dgm:prSet presAssocID="{6637C178-1E96-4B4C-AC59-3353FFB43F6A}" presName="box" presStyleLbl="node1" presStyleIdx="3" presStyleCnt="5"/>
      <dgm:spPr/>
      <dgm:t>
        <a:bodyPr/>
        <a:lstStyle/>
        <a:p>
          <a:endParaRPr lang="zh-TW" altLang="en-US"/>
        </a:p>
      </dgm:t>
    </dgm:pt>
    <dgm:pt modelId="{2CB6053D-0E91-4DBF-83AD-B59DEE02E6DB}" type="pres">
      <dgm:prSet presAssocID="{6637C178-1E96-4B4C-AC59-3353FFB43F6A}" presName="img" presStyleLbl="fgImgPlace1" presStyleIdx="3" presStyleCnt="5"/>
      <dgm:spPr/>
      <dgm:t>
        <a:bodyPr/>
        <a:lstStyle/>
        <a:p>
          <a:endParaRPr lang="zh-TW" altLang="en-US"/>
        </a:p>
      </dgm:t>
    </dgm:pt>
    <dgm:pt modelId="{C27812C6-8B6B-4547-9413-5CB7C9130251}" type="pres">
      <dgm:prSet presAssocID="{6637C178-1E96-4B4C-AC59-3353FFB43F6A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7ACFBBB-7165-4467-BD3A-8D5279D5D0C7}" type="pres">
      <dgm:prSet presAssocID="{76E67298-552F-41E7-9126-45036C80A6DD}" presName="spacer" presStyleCnt="0"/>
      <dgm:spPr/>
      <dgm:t>
        <a:bodyPr/>
        <a:lstStyle/>
        <a:p>
          <a:endParaRPr lang="zh-TW" altLang="en-US"/>
        </a:p>
      </dgm:t>
    </dgm:pt>
    <dgm:pt modelId="{00C20993-AD0F-4CE7-A944-B3FCFE76F6B4}" type="pres">
      <dgm:prSet presAssocID="{812323A8-EDAE-46A2-9EF0-6C94A6EEEDFD}" presName="comp" presStyleCnt="0"/>
      <dgm:spPr/>
      <dgm:t>
        <a:bodyPr/>
        <a:lstStyle/>
        <a:p>
          <a:endParaRPr lang="zh-TW" altLang="en-US"/>
        </a:p>
      </dgm:t>
    </dgm:pt>
    <dgm:pt modelId="{5CB7FD9D-C337-42B4-AC31-A1C2249EAC4A}" type="pres">
      <dgm:prSet presAssocID="{812323A8-EDAE-46A2-9EF0-6C94A6EEEDFD}" presName="box" presStyleLbl="node1" presStyleIdx="4" presStyleCnt="5"/>
      <dgm:spPr/>
      <dgm:t>
        <a:bodyPr/>
        <a:lstStyle/>
        <a:p>
          <a:endParaRPr lang="zh-TW" altLang="en-US"/>
        </a:p>
      </dgm:t>
    </dgm:pt>
    <dgm:pt modelId="{0FA21044-2D1F-4232-8516-F598FAEEAB44}" type="pres">
      <dgm:prSet presAssocID="{812323A8-EDAE-46A2-9EF0-6C94A6EEEDFD}" presName="img" presStyleLbl="fgImgPlace1" presStyleIdx="4" presStyleCnt="5"/>
      <dgm:spPr/>
      <dgm:t>
        <a:bodyPr/>
        <a:lstStyle/>
        <a:p>
          <a:endParaRPr lang="zh-TW" altLang="en-US"/>
        </a:p>
      </dgm:t>
    </dgm:pt>
    <dgm:pt modelId="{38F06473-7AE6-4DD0-A7C4-AFA711635B08}" type="pres">
      <dgm:prSet presAssocID="{812323A8-EDAE-46A2-9EF0-6C94A6EEEDFD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CACACF16-0579-4E6E-AB0E-A9B347657E81}" srcId="{79EBDDF1-7E77-4A63-A8BA-4140ACE17057}" destId="{812323A8-EDAE-46A2-9EF0-6C94A6EEEDFD}" srcOrd="4" destOrd="0" parTransId="{DC30E22C-75C3-4F26-8537-CB06DA51FEF5}" sibTransId="{AA5080B0-417A-4CDD-9FC7-72BE8FCC10D4}"/>
    <dgm:cxn modelId="{2227C62C-EACB-401E-BC84-721102C60DE6}" type="presOf" srcId="{D97CDB19-0CD3-4C85-A2FD-CC191CC9D3FE}" destId="{E4DE1782-B919-4CF4-881E-E2680D895F7F}" srcOrd="1" destOrd="0" presId="urn:microsoft.com/office/officeart/2005/8/layout/vList4#1"/>
    <dgm:cxn modelId="{745E379B-3484-4175-B83A-39F2DF7A88B6}" type="presOf" srcId="{0E833CE6-21F8-4DA0-B940-30A58D9EE00D}" destId="{7B72036B-7255-4411-8FD2-C0DDC8826764}" srcOrd="1" destOrd="0" presId="urn:microsoft.com/office/officeart/2005/8/layout/vList4#1"/>
    <dgm:cxn modelId="{516B540D-C8D6-4167-B3C6-3DEED350B15E}" type="presOf" srcId="{6637C178-1E96-4B4C-AC59-3353FFB43F6A}" destId="{DDADF675-8CC2-4951-9632-8DDF2681ABE7}" srcOrd="0" destOrd="0" presId="urn:microsoft.com/office/officeart/2005/8/layout/vList4#1"/>
    <dgm:cxn modelId="{AA71B6FE-B587-4A61-A15D-CFEC1A1A0131}" srcId="{79EBDDF1-7E77-4A63-A8BA-4140ACE17057}" destId="{D97CDB19-0CD3-4C85-A2FD-CC191CC9D3FE}" srcOrd="0" destOrd="0" parTransId="{7FDCA4D0-50BE-427B-AE32-29C35FB30425}" sibTransId="{B8CE37CA-9523-49D7-A549-4E50D5BBCF04}"/>
    <dgm:cxn modelId="{7AFF685E-DE8D-4EBA-ACF9-A4DE10E3AFDA}" type="presOf" srcId="{6637C178-1E96-4B4C-AC59-3353FFB43F6A}" destId="{C27812C6-8B6B-4547-9413-5CB7C9130251}" srcOrd="1" destOrd="0" presId="urn:microsoft.com/office/officeart/2005/8/layout/vList4#1"/>
    <dgm:cxn modelId="{5C3B23CB-C5DC-4989-B2A6-45E85ACBD9A8}" type="presOf" srcId="{8F080237-C14D-4D71-84DD-C3A7749DB0BE}" destId="{2DFED6DC-F90C-4FC3-A442-303160342DD2}" srcOrd="0" destOrd="0" presId="urn:microsoft.com/office/officeart/2005/8/layout/vList4#1"/>
    <dgm:cxn modelId="{1AE22BE7-8F2E-4E8F-A232-604859D474F8}" srcId="{79EBDDF1-7E77-4A63-A8BA-4140ACE17057}" destId="{6637C178-1E96-4B4C-AC59-3353FFB43F6A}" srcOrd="3" destOrd="0" parTransId="{8DA2C320-7647-4D5E-8732-B676CE64F77D}" sibTransId="{76E67298-552F-41E7-9126-45036C80A6DD}"/>
    <dgm:cxn modelId="{09B5BCB2-ABD7-4F7B-9823-C0F4C4C01A45}" type="presOf" srcId="{812323A8-EDAE-46A2-9EF0-6C94A6EEEDFD}" destId="{5CB7FD9D-C337-42B4-AC31-A1C2249EAC4A}" srcOrd="0" destOrd="0" presId="urn:microsoft.com/office/officeart/2005/8/layout/vList4#1"/>
    <dgm:cxn modelId="{6524B263-E52C-47B9-BB6B-80958D5005D1}" type="presOf" srcId="{0E833CE6-21F8-4DA0-B940-30A58D9EE00D}" destId="{FDD73CDE-1EF7-4C67-9C8D-479B997AC2BA}" srcOrd="0" destOrd="0" presId="urn:microsoft.com/office/officeart/2005/8/layout/vList4#1"/>
    <dgm:cxn modelId="{5D995829-97C6-4270-B126-E0361051529E}" srcId="{79EBDDF1-7E77-4A63-A8BA-4140ACE17057}" destId="{8F080237-C14D-4D71-84DD-C3A7749DB0BE}" srcOrd="1" destOrd="0" parTransId="{8842087B-DD40-4461-8743-4D07E1D2E20D}" sibTransId="{2EBAA13F-63A4-4774-A6B8-B677BEB3AA1E}"/>
    <dgm:cxn modelId="{22A60D8E-57E7-472D-ACE3-CF50B004915E}" type="presOf" srcId="{79EBDDF1-7E77-4A63-A8BA-4140ACE17057}" destId="{C65847F4-DC4F-4A15-AD46-0E52B398E73B}" srcOrd="0" destOrd="0" presId="urn:microsoft.com/office/officeart/2005/8/layout/vList4#1"/>
    <dgm:cxn modelId="{96E4EA3C-7D90-4E4A-A490-437F97FEB368}" type="presOf" srcId="{812323A8-EDAE-46A2-9EF0-6C94A6EEEDFD}" destId="{38F06473-7AE6-4DD0-A7C4-AFA711635B08}" srcOrd="1" destOrd="0" presId="urn:microsoft.com/office/officeart/2005/8/layout/vList4#1"/>
    <dgm:cxn modelId="{42F3BF67-3DD3-47A4-BB93-F40A465E7543}" type="presOf" srcId="{8F080237-C14D-4D71-84DD-C3A7749DB0BE}" destId="{B337227A-E742-4E9C-AA93-31C0B9EF6EE5}" srcOrd="1" destOrd="0" presId="urn:microsoft.com/office/officeart/2005/8/layout/vList4#1"/>
    <dgm:cxn modelId="{B292F173-E833-4DEC-95FB-D16E93075FF5}" type="presOf" srcId="{D97CDB19-0CD3-4C85-A2FD-CC191CC9D3FE}" destId="{A882673C-87ED-4852-BFF4-834A7ADD09B5}" srcOrd="0" destOrd="0" presId="urn:microsoft.com/office/officeart/2005/8/layout/vList4#1"/>
    <dgm:cxn modelId="{88B91D10-7BE2-4872-AD6D-37E2DA194D4F}" srcId="{79EBDDF1-7E77-4A63-A8BA-4140ACE17057}" destId="{0E833CE6-21F8-4DA0-B940-30A58D9EE00D}" srcOrd="2" destOrd="0" parTransId="{F0A51211-B322-4964-B084-3B988B950E2A}" sibTransId="{62A2768A-A189-4E91-BAC1-ED3B0AAD10B3}"/>
    <dgm:cxn modelId="{0F1BE229-364C-4BD4-A124-640F8BB919C5}" type="presParOf" srcId="{C65847F4-DC4F-4A15-AD46-0E52B398E73B}" destId="{016CDC59-4A00-4947-A15A-6D15D46CA603}" srcOrd="0" destOrd="0" presId="urn:microsoft.com/office/officeart/2005/8/layout/vList4#1"/>
    <dgm:cxn modelId="{F7C30611-CED7-451D-9DBE-5E648B41245C}" type="presParOf" srcId="{016CDC59-4A00-4947-A15A-6D15D46CA603}" destId="{A882673C-87ED-4852-BFF4-834A7ADD09B5}" srcOrd="0" destOrd="0" presId="urn:microsoft.com/office/officeart/2005/8/layout/vList4#1"/>
    <dgm:cxn modelId="{478521FE-3283-4DB2-A2E4-52F57E6C2B3C}" type="presParOf" srcId="{016CDC59-4A00-4947-A15A-6D15D46CA603}" destId="{AC181B4E-FF82-446E-8CE3-D318F250A3C2}" srcOrd="1" destOrd="0" presId="urn:microsoft.com/office/officeart/2005/8/layout/vList4#1"/>
    <dgm:cxn modelId="{4CA0ECE3-FC56-46AE-B47D-825BE270551D}" type="presParOf" srcId="{016CDC59-4A00-4947-A15A-6D15D46CA603}" destId="{E4DE1782-B919-4CF4-881E-E2680D895F7F}" srcOrd="2" destOrd="0" presId="urn:microsoft.com/office/officeart/2005/8/layout/vList4#1"/>
    <dgm:cxn modelId="{9E180D96-FCE0-4ECF-AD99-B36DEACE36B6}" type="presParOf" srcId="{C65847F4-DC4F-4A15-AD46-0E52B398E73B}" destId="{40F253BF-EAD3-4B27-868A-4C2A76A7A23D}" srcOrd="1" destOrd="0" presId="urn:microsoft.com/office/officeart/2005/8/layout/vList4#1"/>
    <dgm:cxn modelId="{1504DCCD-1676-41F5-824E-220D400BAC6A}" type="presParOf" srcId="{C65847F4-DC4F-4A15-AD46-0E52B398E73B}" destId="{4253CE06-CF9A-4D4E-A807-8F9EE135E472}" srcOrd="2" destOrd="0" presId="urn:microsoft.com/office/officeart/2005/8/layout/vList4#1"/>
    <dgm:cxn modelId="{960E4E07-EA7C-4CFB-84F4-651AE1968312}" type="presParOf" srcId="{4253CE06-CF9A-4D4E-A807-8F9EE135E472}" destId="{2DFED6DC-F90C-4FC3-A442-303160342DD2}" srcOrd="0" destOrd="0" presId="urn:microsoft.com/office/officeart/2005/8/layout/vList4#1"/>
    <dgm:cxn modelId="{DDBBCCB9-72F8-4B5A-80EC-E6C98EFE9577}" type="presParOf" srcId="{4253CE06-CF9A-4D4E-A807-8F9EE135E472}" destId="{65E69496-70C1-4F17-93C3-81E8AC9E0314}" srcOrd="1" destOrd="0" presId="urn:microsoft.com/office/officeart/2005/8/layout/vList4#1"/>
    <dgm:cxn modelId="{ED56350D-8B94-48B6-B875-76C102051A7C}" type="presParOf" srcId="{4253CE06-CF9A-4D4E-A807-8F9EE135E472}" destId="{B337227A-E742-4E9C-AA93-31C0B9EF6EE5}" srcOrd="2" destOrd="0" presId="urn:microsoft.com/office/officeart/2005/8/layout/vList4#1"/>
    <dgm:cxn modelId="{6EAA477A-5F20-4397-8DAD-C92F917917E8}" type="presParOf" srcId="{C65847F4-DC4F-4A15-AD46-0E52B398E73B}" destId="{37A4F610-31FE-4C8A-B17C-B92C7739A5AF}" srcOrd="3" destOrd="0" presId="urn:microsoft.com/office/officeart/2005/8/layout/vList4#1"/>
    <dgm:cxn modelId="{22B96F75-DD30-4865-9AA2-BF1FF5AE59A2}" type="presParOf" srcId="{C65847F4-DC4F-4A15-AD46-0E52B398E73B}" destId="{DCD4C1C8-9D52-4DC5-9099-BCF5536ADC4A}" srcOrd="4" destOrd="0" presId="urn:microsoft.com/office/officeart/2005/8/layout/vList4#1"/>
    <dgm:cxn modelId="{56B317BD-4627-4C59-B88A-F24518D7CC64}" type="presParOf" srcId="{DCD4C1C8-9D52-4DC5-9099-BCF5536ADC4A}" destId="{FDD73CDE-1EF7-4C67-9C8D-479B997AC2BA}" srcOrd="0" destOrd="0" presId="urn:microsoft.com/office/officeart/2005/8/layout/vList4#1"/>
    <dgm:cxn modelId="{C9754C3E-85E5-4DDE-A490-8227C61C39F1}" type="presParOf" srcId="{DCD4C1C8-9D52-4DC5-9099-BCF5536ADC4A}" destId="{34D0E14D-946C-4754-A2B6-D33B485750CD}" srcOrd="1" destOrd="0" presId="urn:microsoft.com/office/officeart/2005/8/layout/vList4#1"/>
    <dgm:cxn modelId="{C609133F-F80D-4BB6-841F-070C7E8DDA78}" type="presParOf" srcId="{DCD4C1C8-9D52-4DC5-9099-BCF5536ADC4A}" destId="{7B72036B-7255-4411-8FD2-C0DDC8826764}" srcOrd="2" destOrd="0" presId="urn:microsoft.com/office/officeart/2005/8/layout/vList4#1"/>
    <dgm:cxn modelId="{B72973B5-6AF6-4B2E-8F17-DD53069A8BD0}" type="presParOf" srcId="{C65847F4-DC4F-4A15-AD46-0E52B398E73B}" destId="{DA8FDA33-85DE-4A8D-935C-F72B1A6155B8}" srcOrd="5" destOrd="0" presId="urn:microsoft.com/office/officeart/2005/8/layout/vList4#1"/>
    <dgm:cxn modelId="{39CD8587-E4A4-4C97-A50E-0E188C5B44F4}" type="presParOf" srcId="{C65847F4-DC4F-4A15-AD46-0E52B398E73B}" destId="{E00B3A04-C6E4-4DB0-81FD-BAAD6D3BA2A4}" srcOrd="6" destOrd="0" presId="urn:microsoft.com/office/officeart/2005/8/layout/vList4#1"/>
    <dgm:cxn modelId="{9D16BDF1-97F5-4E79-8BE3-A958630699C5}" type="presParOf" srcId="{E00B3A04-C6E4-4DB0-81FD-BAAD6D3BA2A4}" destId="{DDADF675-8CC2-4951-9632-8DDF2681ABE7}" srcOrd="0" destOrd="0" presId="urn:microsoft.com/office/officeart/2005/8/layout/vList4#1"/>
    <dgm:cxn modelId="{04E49AC3-4B95-431A-B4C6-C53088E4B692}" type="presParOf" srcId="{E00B3A04-C6E4-4DB0-81FD-BAAD6D3BA2A4}" destId="{2CB6053D-0E91-4DBF-83AD-B59DEE02E6DB}" srcOrd="1" destOrd="0" presId="urn:microsoft.com/office/officeart/2005/8/layout/vList4#1"/>
    <dgm:cxn modelId="{06C3BB0E-44B1-46E3-B38F-1C56DF7F3C4D}" type="presParOf" srcId="{E00B3A04-C6E4-4DB0-81FD-BAAD6D3BA2A4}" destId="{C27812C6-8B6B-4547-9413-5CB7C9130251}" srcOrd="2" destOrd="0" presId="urn:microsoft.com/office/officeart/2005/8/layout/vList4#1"/>
    <dgm:cxn modelId="{462B4886-6BAA-42E0-B264-986ABEF26962}" type="presParOf" srcId="{C65847F4-DC4F-4A15-AD46-0E52B398E73B}" destId="{57ACFBBB-7165-4467-BD3A-8D5279D5D0C7}" srcOrd="7" destOrd="0" presId="urn:microsoft.com/office/officeart/2005/8/layout/vList4#1"/>
    <dgm:cxn modelId="{523946F1-1DC6-487A-8AAA-917BD678D712}" type="presParOf" srcId="{C65847F4-DC4F-4A15-AD46-0E52B398E73B}" destId="{00C20993-AD0F-4CE7-A944-B3FCFE76F6B4}" srcOrd="8" destOrd="0" presId="urn:microsoft.com/office/officeart/2005/8/layout/vList4#1"/>
    <dgm:cxn modelId="{FAC87691-FC7A-46DE-BB93-599E3E0A5859}" type="presParOf" srcId="{00C20993-AD0F-4CE7-A944-B3FCFE76F6B4}" destId="{5CB7FD9D-C337-42B4-AC31-A1C2249EAC4A}" srcOrd="0" destOrd="0" presId="urn:microsoft.com/office/officeart/2005/8/layout/vList4#1"/>
    <dgm:cxn modelId="{9C718488-0792-4782-BDE5-15E8F0F33BF9}" type="presParOf" srcId="{00C20993-AD0F-4CE7-A944-B3FCFE76F6B4}" destId="{0FA21044-2D1F-4232-8516-F598FAEEAB44}" srcOrd="1" destOrd="0" presId="urn:microsoft.com/office/officeart/2005/8/layout/vList4#1"/>
    <dgm:cxn modelId="{8685C220-122E-4303-93DC-1DE85EBB2F17}" type="presParOf" srcId="{00C20993-AD0F-4CE7-A944-B3FCFE76F6B4}" destId="{38F06473-7AE6-4DD0-A7C4-AFA711635B08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82673C-87ED-4852-BFF4-834A7ADD09B5}">
      <dsp:nvSpPr>
        <dsp:cNvPr id="0" name=""/>
        <dsp:cNvSpPr/>
      </dsp:nvSpPr>
      <dsp:spPr>
        <a:xfrm>
          <a:off x="0" y="0"/>
          <a:ext cx="7848872" cy="89282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Bookman Old Style" pitchFamily="18" charset="0"/>
              <a:ea typeface="+mn-ea"/>
            </a:rPr>
            <a:t>形成問題 </a:t>
          </a:r>
          <a:r>
            <a:rPr lang="en-US" altLang="zh-TW" sz="2800" kern="1200" dirty="0" smtClean="0">
              <a:latin typeface="Bookman Old Style" pitchFamily="18" charset="0"/>
              <a:ea typeface="+mn-ea"/>
            </a:rPr>
            <a:t>Question forming</a:t>
          </a:r>
          <a:endParaRPr lang="zh-TW" altLang="en-US" sz="2800" kern="1200" dirty="0">
            <a:latin typeface="Bookman Old Style" pitchFamily="18" charset="0"/>
            <a:ea typeface="+mn-ea"/>
          </a:endParaRPr>
        </a:p>
      </dsp:txBody>
      <dsp:txXfrm>
        <a:off x="1659056" y="0"/>
        <a:ext cx="6189815" cy="892821"/>
      </dsp:txXfrm>
    </dsp:sp>
    <dsp:sp modelId="{AC181B4E-FF82-446E-8CE3-D318F250A3C2}">
      <dsp:nvSpPr>
        <dsp:cNvPr id="0" name=""/>
        <dsp:cNvSpPr/>
      </dsp:nvSpPr>
      <dsp:spPr>
        <a:xfrm>
          <a:off x="89282" y="89282"/>
          <a:ext cx="1569774" cy="714257"/>
        </a:xfrm>
        <a:prstGeom prst="roundRect">
          <a:avLst>
            <a:gd name="adj" fmla="val 1000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z="57200" extrusionH="10600" prstMaterial="plastic">
          <a:bevelT w="101600" h="8600" prst="relaxedInset"/>
          <a:bevelB w="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DFED6DC-F90C-4FC3-A442-303160342DD2}">
      <dsp:nvSpPr>
        <dsp:cNvPr id="0" name=""/>
        <dsp:cNvSpPr/>
      </dsp:nvSpPr>
      <dsp:spPr>
        <a:xfrm>
          <a:off x="0" y="982104"/>
          <a:ext cx="7848872" cy="89282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Bookman Old Style" pitchFamily="18" charset="0"/>
              <a:ea typeface="+mn-ea"/>
            </a:rPr>
            <a:t>搜尋證據 </a:t>
          </a:r>
          <a:r>
            <a:rPr lang="en-US" altLang="zh-TW" sz="2800" kern="1200" dirty="0" smtClean="0">
              <a:latin typeface="Bookman Old Style" pitchFamily="18" charset="0"/>
              <a:ea typeface="+mn-ea"/>
            </a:rPr>
            <a:t>Finding evidence</a:t>
          </a:r>
          <a:endParaRPr lang="zh-TW" altLang="en-US" sz="2800" kern="1200" dirty="0">
            <a:latin typeface="Bookman Old Style" pitchFamily="18" charset="0"/>
            <a:ea typeface="+mn-ea"/>
          </a:endParaRPr>
        </a:p>
      </dsp:txBody>
      <dsp:txXfrm>
        <a:off x="1659056" y="982104"/>
        <a:ext cx="6189815" cy="892821"/>
      </dsp:txXfrm>
    </dsp:sp>
    <dsp:sp modelId="{65E69496-70C1-4F17-93C3-81E8AC9E0314}">
      <dsp:nvSpPr>
        <dsp:cNvPr id="0" name=""/>
        <dsp:cNvSpPr/>
      </dsp:nvSpPr>
      <dsp:spPr>
        <a:xfrm>
          <a:off x="89282" y="1071386"/>
          <a:ext cx="1569774" cy="714257"/>
        </a:xfrm>
        <a:prstGeom prst="roundRect">
          <a:avLst>
            <a:gd name="adj" fmla="val 10000"/>
          </a:avLst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z="57200" extrusionH="10600" prstMaterial="plastic">
          <a:bevelT w="101600" h="8600" prst="relaxedInset"/>
          <a:bevelB w="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DD73CDE-1EF7-4C67-9C8D-479B997AC2BA}">
      <dsp:nvSpPr>
        <dsp:cNvPr id="0" name=""/>
        <dsp:cNvSpPr/>
      </dsp:nvSpPr>
      <dsp:spPr>
        <a:xfrm>
          <a:off x="0" y="1964208"/>
          <a:ext cx="7848872" cy="89282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Bookman Old Style" pitchFamily="18" charset="0"/>
              <a:ea typeface="+mn-ea"/>
            </a:rPr>
            <a:t>嚴格評讀 </a:t>
          </a:r>
          <a:r>
            <a:rPr lang="en-US" altLang="zh-TW" sz="2800" kern="1200" dirty="0" smtClean="0">
              <a:latin typeface="Bookman Old Style" pitchFamily="18" charset="0"/>
              <a:ea typeface="+mn-ea"/>
            </a:rPr>
            <a:t>Critical appraisal</a:t>
          </a:r>
          <a:endParaRPr lang="zh-TW" altLang="en-US" sz="2800" kern="1200" dirty="0">
            <a:latin typeface="Bookman Old Style" pitchFamily="18" charset="0"/>
            <a:ea typeface="+mn-ea"/>
          </a:endParaRPr>
        </a:p>
      </dsp:txBody>
      <dsp:txXfrm>
        <a:off x="1659056" y="1964208"/>
        <a:ext cx="6189815" cy="892821"/>
      </dsp:txXfrm>
    </dsp:sp>
    <dsp:sp modelId="{34D0E14D-946C-4754-A2B6-D33B485750CD}">
      <dsp:nvSpPr>
        <dsp:cNvPr id="0" name=""/>
        <dsp:cNvSpPr/>
      </dsp:nvSpPr>
      <dsp:spPr>
        <a:xfrm>
          <a:off x="89282" y="2053490"/>
          <a:ext cx="1569774" cy="714257"/>
        </a:xfrm>
        <a:prstGeom prst="roundRect">
          <a:avLst>
            <a:gd name="adj" fmla="val 10000"/>
          </a:avLst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z="57200" extrusionH="10600" prstMaterial="plastic">
          <a:bevelT w="101600" h="8600" prst="relaxedInset"/>
          <a:bevelB w="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DADF675-8CC2-4951-9632-8DDF2681ABE7}">
      <dsp:nvSpPr>
        <dsp:cNvPr id="0" name=""/>
        <dsp:cNvSpPr/>
      </dsp:nvSpPr>
      <dsp:spPr>
        <a:xfrm>
          <a:off x="0" y="2946312"/>
          <a:ext cx="7848872" cy="89282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Bookman Old Style" pitchFamily="18" charset="0"/>
              <a:ea typeface="+mn-ea"/>
            </a:rPr>
            <a:t>臨床應用 </a:t>
          </a:r>
          <a:r>
            <a:rPr lang="en-US" altLang="zh-TW" sz="2800" kern="1200" dirty="0" smtClean="0">
              <a:latin typeface="Bookman Old Style" pitchFamily="18" charset="0"/>
              <a:ea typeface="+mn-ea"/>
            </a:rPr>
            <a:t>Evidence application</a:t>
          </a:r>
          <a:endParaRPr lang="zh-TW" altLang="en-US" sz="2800" kern="1200" dirty="0">
            <a:latin typeface="Bookman Old Style" pitchFamily="18" charset="0"/>
            <a:ea typeface="+mn-ea"/>
          </a:endParaRPr>
        </a:p>
      </dsp:txBody>
      <dsp:txXfrm>
        <a:off x="1659056" y="2946312"/>
        <a:ext cx="6189815" cy="892821"/>
      </dsp:txXfrm>
    </dsp:sp>
    <dsp:sp modelId="{2CB6053D-0E91-4DBF-83AD-B59DEE02E6DB}">
      <dsp:nvSpPr>
        <dsp:cNvPr id="0" name=""/>
        <dsp:cNvSpPr/>
      </dsp:nvSpPr>
      <dsp:spPr>
        <a:xfrm>
          <a:off x="89282" y="3035594"/>
          <a:ext cx="1569774" cy="714257"/>
        </a:xfrm>
        <a:prstGeom prst="roundRect">
          <a:avLst>
            <a:gd name="adj" fmla="val 1000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z="57200" extrusionH="10600" prstMaterial="plastic">
          <a:bevelT w="101600" h="8600" prst="relaxedInset"/>
          <a:bevelB w="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CB7FD9D-C337-42B4-AC31-A1C2249EAC4A}">
      <dsp:nvSpPr>
        <dsp:cNvPr id="0" name=""/>
        <dsp:cNvSpPr/>
      </dsp:nvSpPr>
      <dsp:spPr>
        <a:xfrm>
          <a:off x="0" y="3928416"/>
          <a:ext cx="7848872" cy="892821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Bookman Old Style" pitchFamily="18" charset="0"/>
              <a:ea typeface="+mn-ea"/>
            </a:rPr>
            <a:t>評估執行 </a:t>
          </a:r>
          <a:r>
            <a:rPr lang="en-US" altLang="zh-TW" sz="2800" kern="1200" dirty="0" smtClean="0">
              <a:latin typeface="Bookman Old Style" pitchFamily="18" charset="0"/>
              <a:ea typeface="+mn-ea"/>
            </a:rPr>
            <a:t>Evaluating performance</a:t>
          </a:r>
          <a:endParaRPr lang="zh-TW" altLang="en-US" sz="2800" kern="1200" dirty="0">
            <a:latin typeface="Bookman Old Style" pitchFamily="18" charset="0"/>
            <a:ea typeface="+mn-ea"/>
          </a:endParaRPr>
        </a:p>
      </dsp:txBody>
      <dsp:txXfrm>
        <a:off x="1659056" y="3928416"/>
        <a:ext cx="6189815" cy="892821"/>
      </dsp:txXfrm>
    </dsp:sp>
    <dsp:sp modelId="{0FA21044-2D1F-4232-8516-F598FAEEAB44}">
      <dsp:nvSpPr>
        <dsp:cNvPr id="0" name=""/>
        <dsp:cNvSpPr/>
      </dsp:nvSpPr>
      <dsp:spPr>
        <a:xfrm>
          <a:off x="89282" y="4017698"/>
          <a:ext cx="1569774" cy="714257"/>
        </a:xfrm>
        <a:prstGeom prst="roundRect">
          <a:avLst>
            <a:gd name="adj" fmla="val 10000"/>
          </a:avLst>
        </a:prstGeom>
        <a:solidFill>
          <a:schemeClr val="accent6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z="57200" extrusionH="10600" prstMaterial="plastic">
          <a:bevelT w="101600" h="8600" prst="relaxedInset"/>
          <a:bevelB w="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308A4F-053D-47CB-9904-F12FD83DA820}" type="datetimeFigureOut">
              <a:rPr lang="zh-TW" altLang="en-US" smtClean="0"/>
              <a:pPr/>
              <a:t>2013/4/26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EC803-942B-4BE2-8BE1-A262588F00A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78742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71684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DC3F69-31C2-49A0-82ED-392D63EDC964}" type="slidenum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zh-TW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0339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BE478-0B62-4F49-9817-4B1F22A59477}" type="slidenum">
              <a:rPr lang="zh-TW" altLang="en-US" smtClean="0"/>
              <a:pPr>
                <a:defRPr/>
              </a:pPr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DD1A5A-937C-4C33-BB08-D4D8B97B2EF1}" type="slidenum">
              <a:rPr lang="zh-TW" altLang="en-US" smtClean="0"/>
              <a:pPr>
                <a:defRPr/>
              </a:pPr>
              <a:t>12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1A0690-4F64-4747-96C3-BCCBAD4D64CE}" type="slidenum">
              <a:rPr lang="zh-TW" altLang="en-US" smtClean="0"/>
              <a:pPr>
                <a:defRPr/>
              </a:pPr>
              <a:t>14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A9D5F5-101A-4D71-A206-FBB0EE57FF0E}" type="slidenum">
              <a:rPr lang="zh-TW" altLang="en-US" smtClean="0"/>
              <a:pPr>
                <a:defRPr/>
              </a:pPr>
              <a:t>19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BDCCF7-816B-4391-9E96-E709E6B17C7A}" type="slidenum">
              <a:rPr lang="zh-TW" altLang="en-US" smtClean="0"/>
              <a:pPr>
                <a:defRPr/>
              </a:pPr>
              <a:t>22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4410370-D405-4EB4-8D2B-9E9C69C8E6F3}" type="slidenum">
              <a:rPr lang="zh-TW" altLang="en-US" smtClean="0"/>
              <a:pPr>
                <a:defRPr/>
              </a:pPr>
              <a:t>26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BC65F1-9517-4D03-B3DC-7FAD41B5C7DB}" type="slidenum">
              <a:rPr lang="zh-TW" altLang="en-US" smtClean="0"/>
              <a:pPr>
                <a:defRPr/>
              </a:pPr>
              <a:t>34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23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1EFF2CF-D61E-462A-803C-3C4199D93331}" type="slidenum">
              <a:rPr lang="zh-TW" altLang="en-US" smtClean="0"/>
              <a:pPr>
                <a:defRPr/>
              </a:pPr>
              <a:t>36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03C67F-F680-4EC3-A941-72618E60385E}" type="slidenum">
              <a:rPr lang="zh-TW" altLang="en-US" smtClean="0"/>
              <a:pPr>
                <a:defRPr/>
              </a:pPr>
              <a:t>37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6AAB25-EB8A-4CF6-ACE5-D984B160514A}" type="slidenum">
              <a:rPr lang="zh-TW" altLang="en-US" smtClean="0"/>
              <a:pPr>
                <a:defRPr/>
              </a:pPr>
              <a:t>39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6CA45E-59AA-448E-8072-DFE113253A10}" type="slidenum">
              <a:rPr lang="zh-TW" altLang="en-US" smtClean="0"/>
              <a:pPr>
                <a:defRPr/>
              </a:pPr>
              <a:t>40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FC4DE3-A993-432F-89A5-B078F2C92CD3}" type="slidenum">
              <a:rPr lang="zh-TW" altLang="en-US" smtClean="0"/>
              <a:pPr>
                <a:defRPr/>
              </a:pPr>
              <a:t>47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F639AC-F890-4458-9BD5-679C7C4AE01E}" type="slidenum">
              <a:rPr lang="zh-TW" altLang="en-US" smtClean="0"/>
              <a:pPr>
                <a:defRPr/>
              </a:pPr>
              <a:t>48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12739DF-81CB-4554-9B83-2AC428F5614F}" type="slidenum">
              <a:rPr lang="zh-TW" altLang="en-US" smtClean="0"/>
              <a:pPr>
                <a:defRPr/>
              </a:pPr>
              <a:t>49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A2E619-EA1B-4A27-8121-D366537F3CBC}" type="slidenum">
              <a:rPr lang="zh-TW" altLang="en-US" smtClean="0"/>
              <a:pPr>
                <a:defRPr/>
              </a:pPr>
              <a:t>50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r>
              <a:rPr lang="en-US" altLang="zh-TW" smtClean="0"/>
              <a:t>2013/4/26</a:t>
            </a:r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D8C950-3249-4B44-91EB-4E7DE5703B9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>
            <a:lvl1pPr>
              <a:defRPr>
                <a:solidFill>
                  <a:srgbClr val="0000FF"/>
                </a:solidFill>
              </a:defRPr>
            </a:lvl1pPr>
          </a:lstStyle>
          <a:p>
            <a:r>
              <a:rPr kumimoji="0" lang="zh-TW" altLang="en-US" dirty="0" smtClean="0"/>
              <a:t>按一下以編輯母片標題樣式</a:t>
            </a:r>
            <a:endParaRPr kumimoji="0" 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2013/4/26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DD8C950-3249-4B44-91EB-4E7DE5703B9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7" name="矩形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2013/4/26</a:t>
            </a:r>
            <a:endParaRPr lang="zh-TW" altLang="en-US"/>
          </a:p>
        </p:txBody>
      </p:sp>
      <p:sp>
        <p:nvSpPr>
          <p:cNvPr id="13" name="投影片編號版面配置區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1DD8C950-3249-4B44-91EB-4E7DE5703B9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4" name="頁尾版面配置區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en-US" altLang="zh-TW" smtClean="0"/>
              <a:t>2013/4/26</a:t>
            </a:r>
            <a:endParaRPr lang="zh-TW" altLang="en-US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DD8C950-3249-4B44-91EB-4E7DE5703B9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en-US" altLang="zh-TW" smtClean="0"/>
              <a:t>2013/4/26</a:t>
            </a:r>
            <a:endParaRPr lang="zh-TW" altLang="en-US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DD8C950-3249-4B44-91EB-4E7DE5703B9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4" name="頁尾版面配置區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zh-TW" altLang="en-US"/>
          </a:p>
        </p:txBody>
      </p:sp>
      <p:sp>
        <p:nvSpPr>
          <p:cNvPr id="16" name="文字版面配置區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5" name="文字版面配置區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2013/4/26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DD8C950-3249-4B44-91EB-4E7DE5703B9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2013/4/26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D8C950-3249-4B44-91EB-4E7DE5703B9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2013/4/26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DD8C950-3249-4B44-91EB-4E7DE5703B9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矩形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1" name="矩形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r>
              <a:rPr lang="en-US" altLang="zh-TW" smtClean="0"/>
              <a:t>2013/4/26</a:t>
            </a:r>
            <a:endParaRPr lang="zh-TW" altLang="en-US"/>
          </a:p>
        </p:txBody>
      </p:sp>
      <p:sp>
        <p:nvSpPr>
          <p:cNvPr id="13" name="投影片編號版面配置區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1DD8C950-3249-4B44-91EB-4E7DE5703B9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4" name="頁尾版面配置區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2013/4/26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8C950-3249-4B44-91EB-4E7DE5703B9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r>
              <a:rPr lang="en-US" altLang="zh-TW" smtClean="0"/>
              <a:t>2013/4/26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矩形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1DD8C950-3249-4B44-91EB-4E7DE5703B9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altLang="zh-TW" smtClean="0"/>
              <a:t>2013/4/26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7" name="矩形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DD8C950-3249-4B44-91EB-4E7DE5703B9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tw/url?sa=i&amp;rct=j&amp;q=%E8%A1%9B%E7%94%9F%E7%BD%B2&amp;source=images&amp;cd=&amp;cad=rja&amp;docid=et0lh_SxkCE6yM&amp;tbnid=zVafFrp2lJ99qM:&amp;ved=0CAUQjRw&amp;url=http://ctmr.vghtc.gov.tw/download/97_final_check_meeting/home_4.htm&amp;ei=6VBOUbuADYackAXMv4HADQ&amp;psig=AFQjCNERbm3Xa_bRx-O4PcOzw8fkT4ic7Q&amp;ust=1364173411595979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8.jpe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7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google.com.tw/url?sa=i&amp;rct=j&amp;q=%E5%B0%8F%E4%BA%BA&amp;source=images&amp;cd=&amp;cad=rja&amp;docid=55SmobnNqaFQWM&amp;tbnid=B-mFkGknY2-JMM:&amp;ved=0CAUQjRw&amp;url=http://www.nipic.com/show/2/72/3584195k6c72cf64.html&amp;ei=XFZOUcWEHcfJkwW5tYHoDA&amp;psig=AFQjCNH9YqD_Sla-vNCSpBm8EKw0dYO1Aw&amp;ust=1364174762748940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google.com.tw/url?sa=i&amp;rct=j&amp;q=%E5%B0%8F%E4%BA%BA&amp;source=images&amp;cd=&amp;cad=rja&amp;docid=P4WK8LxWUYRZpM&amp;tbnid=ja5OZR9cwuwfeM:&amp;ved=0CAUQjRw&amp;url=http://www.nipic.com/show/2/59/b627a995b57d5402.html&amp;ei=koRfUaSmKOqXiQfdvYC4Bw&amp;psig=AFQjCNE7P_ql6wMupUWUHpJmUXAuTNqMaQ&amp;ust=1365298041252513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tw/url?sa=i&amp;rct=j&amp;q=vip&amp;source=images&amp;cd=&amp;cad=rja&amp;docid=MSzHUlAMfuvZmM&amp;tbnid=cMxR5Sx6oDisaM:&amp;ved=0CAUQjRw&amp;url=http://www.colourbox.com/image/3d-man-standing-as-a-vip-person-image-2126396&amp;ei=iHhfUcCPLq6aiAfLuoCICA&amp;psig=AFQjCNGoHhpLs69cm3iB2VlEaIvXb-YXzA&amp;ust=136529763019698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www.google.com.tw/url?sa=i&amp;rct=j&amp;q=%E5%B0%8F%E4%BA%BA&amp;source=images&amp;cd=&amp;cad=rja&amp;docid=TWMIyFo_kW2P-M&amp;tbnid=y3qkqXV7CRQSvM:&amp;ved=0CAUQjRw&amp;url=http://www.nipic.com/show/2/73/525fda6bb3b6f71a.html&amp;ei=JnpfUcOKE-vQiAex5oGwDg&amp;psig=AFQjCNE7P_ql6wMupUWUHpJmUXAuTNqMaQ&amp;ust=1365298041252513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://www.google.com.tw/url?sa=i&amp;rct=j&amp;q=%E5%B0%8F%E4%BA%BA&amp;source=images&amp;cd=&amp;cad=rja&amp;docid=0ypDfW5wZSeaAM&amp;tbnid=qa06HxM41ZFUGM:&amp;ved=0CAUQjRw&amp;url=http://www.nipic.com/show/2/72/00d7768fb2ecc0d5.html&amp;ei=g31fUfuxMYygigfCyoCIDw&amp;psig=AFQjCNE7P_ql6wMupUWUHpJmUXAuTNqMaQ&amp;ust=1365298041252513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tw/url?sa=i&amp;rct=j&amp;q=%E5%B0%8F%E4%BA%BA&amp;source=images&amp;cd=&amp;cad=rja&amp;docid=Wb_WGljHpzBxUM&amp;tbnid=7vEZ9RnYF5r4RM:&amp;ved=0CAUQjRw&amp;url=http://www.tooopen.com/html/Download/2010101/201010012320029850.html&amp;ei=anpfUeLpIYq6iQeVhoDQAQ&amp;psig=AFQjCNE7P_ql6wMupUWUHpJmUXAuTNqMaQ&amp;ust=1365298041252513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www.google.com.tw/url?sa=i&amp;rct=j&amp;q=%E5%B0%8F%E4%BA%BA&amp;source=images&amp;cd=&amp;cad=rja&amp;docid=NsTFH29IS4vWGM&amp;tbnid=kSLO_MUd321ErM:&amp;ved=0CAUQjRw&amp;url=http://www.nipic.com/show/2/73/3730712k37bf2af7.html&amp;ei=nXtfUfOwNLGiiAeewoCgCw&amp;psig=AFQjCNE7P_ql6wMupUWUHpJmUXAuTNqMaQ&amp;ust=1365298041252513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http://www.google.com.tw/url?sa=i&amp;rct=j&amp;q=%E5%B0%8F%E4%BA%BA&amp;source=images&amp;cd=&amp;cad=rja&amp;docid=zzTz351fJaqFHM&amp;tbnid=5Qm-0AwAu-btPM:&amp;ved=0CAUQjRw&amp;url=http://www.nipic.com/show/2/73/78cbc18db9a276ea.html&amp;ei=e3dOUfvPIYbgkgWzkIC4Dw&amp;psig=AFQjCNHEPOB2AO1w-a46ZaJ3dPtUr4OKBw&amp;ust=1364183245603425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http://www.google.com.tw/url?sa=i&amp;rct=j&amp;q=%E5%B0%8F%E4%BA%BA&amp;source=images&amp;cd=&amp;cad=rja&amp;docid=zzTz351fJaqFHM&amp;tbnid=5Qm-0AwAu-btPM:&amp;ved=0CAUQjRw&amp;url=http://www.nipic.com/show/2/73/78cbc18db9a276ea.html&amp;ei=e3dOUfvPIYbgkgWzkIC4Dw&amp;psig=AFQjCNHEPOB2AO1w-a46ZaJ3dPtUr4OKBw&amp;ust=1364183245603425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tw/url?sa=i&amp;rct=j&amp;q=%E5%B0%8F%E4%BA%BA&amp;source=images&amp;cd=&amp;cad=rja&amp;docid=LV0i7Ma0tp9-mM&amp;tbnid=UqK7SIRl9UiZxM:&amp;ved=0CAUQjRw&amp;url=http://www.nipic.com/show/2/73/4299884k00f1eba2.html&amp;ei=439fUcKSCIiziQeVmIDoDg&amp;psig=AFQjCNE7P_ql6wMupUWUHpJmUXAuTNqMaQ&amp;ust=1365298041252513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tw/url?sa=i&amp;rct=j&amp;q=UBC&amp;source=images&amp;cd=&amp;cad=rja&amp;docid=gCy6gEJXWO4hFM&amp;tbnid=V4rkHHv2mQtQaM:&amp;ved=0CAUQjRw&amp;url=http://formulaubc.com/&amp;ei=ToBfUeSeMKywiQemm4G4Cg&amp;psig=AFQjCNFeuZLNHWmYUzEoB0uPPuQ_9v03wg&amp;ust=1365299660926778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tw/url?sa=i&amp;rct=j&amp;q=%E5%B0%8F%E4%BA%BA&amp;source=images&amp;cd=&amp;cad=rja&amp;docid=QjuXov82Ea86AM&amp;tbnid=ZqCkfCi6Vi-9SM:&amp;ved=0CAUQjRw&amp;url=http://ideapit.net/p2603.html&amp;ei=-oBfUc3MGKiciAernoH4Bg&amp;psig=AFQjCNE7P_ql6wMupUWUHpJmUXAuTNqMaQ&amp;ust=1365298041252513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hyperlink" Target="http://www.google.com.tw/url?sa=i&amp;rct=j&amp;q=%E5%B0%8F%E4%BA%BA&amp;source=images&amp;cd=&amp;cad=rja&amp;docid=q02WG87jKuXYUM&amp;tbnid=P7CM2LXE_xP4vM:&amp;ved=0CAUQjRw&amp;url=http://www.nipic.com/show/2/73/4241ef9a1039187b.html&amp;ei=6XpOUZzyKImNkwXiy4CAAg&amp;psig=AFQjCNGSi_d0w9pYmVyMBPG-Ol01hiGPiA&amp;ust=1364184154439836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hyperlink" Target="http://www.google.com.tw/url?sa=i&amp;rct=j&amp;q=%E5%B0%8F%E4%BA%BA&amp;source=images&amp;cd=&amp;cad=rja&amp;docid=q02WG87jKuXYUM&amp;tbnid=P7CM2LXE_xP4vM:&amp;ved=0CAUQjRw&amp;url=http://www.nipic.com/show/2/73/4241ef9a1039187b.html&amp;ei=6XpOUZzyKImNkwXiy4CAAg&amp;psig=AFQjCNGSi_d0w9pYmVyMBPG-Ol01hiGPiA&amp;ust=1364184154439836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hyperlink" Target="http://www.google.com.tw/url?sa=i&amp;rct=j&amp;q=%E5%B0%8F%E4%BA%BA&amp;source=images&amp;cd=&amp;cad=rja&amp;docid=QcgUy9N-3NRbqM&amp;tbnid=169EL_qHvVfVUM:&amp;ved=0CAUQjRw&amp;url=http://www.nipic.com/show/2/73/4358958ke825fe40.html&amp;ei=GIRfUZTJOe2OiAfq74HYBQ&amp;psig=AFQjCNE7P_ql6wMupUWUHpJmUXAuTNqMaQ&amp;ust=1365298041252513" TargetMode="Externa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hyperlink" Target="http://gigaimg.com/images/71789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png"/><Relationship Id="rId5" Type="http://schemas.openxmlformats.org/officeDocument/2006/relationships/hyperlink" Target="http://idoh.tmu.edu.tw/" TargetMode="External"/><Relationship Id="rId4" Type="http://schemas.openxmlformats.org/officeDocument/2006/relationships/image" Target="../media/image5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3"/>
          <p:cNvSpPr>
            <a:spLocks noGrp="1"/>
          </p:cNvSpPr>
          <p:nvPr>
            <p:ph type="ctrTitle"/>
          </p:nvPr>
        </p:nvSpPr>
        <p:spPr>
          <a:xfrm>
            <a:off x="1780136" y="4830939"/>
            <a:ext cx="6995124" cy="888251"/>
          </a:xfrm>
        </p:spPr>
        <p:txBody>
          <a:bodyPr>
            <a:normAutofit/>
          </a:bodyPr>
          <a:lstStyle/>
          <a:p>
            <a:pPr algn="ctr"/>
            <a:r>
              <a:rPr lang="en-US" altLang="zh-TW" sz="2400" cap="none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400" cap="none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cap="none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行政院衛生署屏東醫院藥劑科 江吉文 主任</a:t>
            </a:r>
            <a:endParaRPr lang="zh-TW" altLang="en-US" sz="2800" cap="none" dirty="0">
              <a:solidFill>
                <a:srgbClr val="0000FF"/>
              </a:solidFill>
            </a:endParaRPr>
          </a:p>
        </p:txBody>
      </p:sp>
      <p:sp>
        <p:nvSpPr>
          <p:cNvPr id="15" name="副標題 14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altLang="zh-TW" sz="1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Office Phone: (08)7363011 Ext. 2170</a:t>
            </a:r>
            <a:br>
              <a:rPr lang="en-US" altLang="zh-TW" sz="1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1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E-mail: pharma@mail.pntn.doh.gov.tw</a:t>
            </a:r>
            <a:endParaRPr lang="zh-TW" altLang="en-US" sz="18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59254" y="2262325"/>
            <a:ext cx="640871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4400" dirty="0">
                <a:solidFill>
                  <a:srgbClr val="FF3300"/>
                </a:solidFill>
                <a:latin typeface="+mj-ea"/>
                <a:ea typeface="+mj-ea"/>
              </a:rPr>
              <a:t>2013</a:t>
            </a:r>
            <a:r>
              <a:rPr lang="zh-TW" altLang="zh-TW" sz="4400" dirty="0">
                <a:solidFill>
                  <a:srgbClr val="FF3300"/>
                </a:solidFill>
                <a:latin typeface="+mj-ea"/>
                <a:ea typeface="+mj-ea"/>
              </a:rPr>
              <a:t>行政院</a:t>
            </a:r>
            <a:r>
              <a:rPr lang="zh-TW" altLang="zh-TW" sz="4400" dirty="0" smtClean="0">
                <a:solidFill>
                  <a:srgbClr val="FF3300"/>
                </a:solidFill>
                <a:latin typeface="+mj-ea"/>
                <a:ea typeface="+mj-ea"/>
              </a:rPr>
              <a:t>衛生署</a:t>
            </a:r>
            <a:endParaRPr lang="en-US" altLang="zh-TW" sz="4400" dirty="0" smtClean="0">
              <a:solidFill>
                <a:srgbClr val="FF3300"/>
              </a:solidFill>
              <a:latin typeface="+mj-ea"/>
              <a:ea typeface="+mj-ea"/>
            </a:endParaRPr>
          </a:p>
          <a:p>
            <a:pPr algn="ctr"/>
            <a:r>
              <a:rPr lang="zh-TW" altLang="zh-TW" sz="4400" dirty="0" smtClean="0">
                <a:solidFill>
                  <a:srgbClr val="FF3300"/>
                </a:solidFill>
                <a:latin typeface="+mj-ea"/>
                <a:ea typeface="+mj-ea"/>
              </a:rPr>
              <a:t>全國</a:t>
            </a:r>
            <a:r>
              <a:rPr lang="zh-TW" altLang="zh-TW" sz="4400" dirty="0">
                <a:solidFill>
                  <a:srgbClr val="FF3300"/>
                </a:solidFill>
                <a:latin typeface="+mj-ea"/>
                <a:ea typeface="+mj-ea"/>
              </a:rPr>
              <a:t>實證醫學種子</a:t>
            </a:r>
            <a:r>
              <a:rPr lang="zh-TW" altLang="zh-TW" sz="4400" dirty="0" smtClean="0">
                <a:solidFill>
                  <a:srgbClr val="FF3300"/>
                </a:solidFill>
                <a:latin typeface="+mj-ea"/>
                <a:ea typeface="+mj-ea"/>
              </a:rPr>
              <a:t>人員</a:t>
            </a:r>
            <a:endParaRPr lang="en-US" altLang="zh-TW" sz="4400" dirty="0" smtClean="0">
              <a:solidFill>
                <a:srgbClr val="FF3300"/>
              </a:solidFill>
              <a:latin typeface="+mj-ea"/>
              <a:ea typeface="+mj-ea"/>
            </a:endParaRPr>
          </a:p>
          <a:p>
            <a:pPr algn="ctr"/>
            <a:r>
              <a:rPr lang="zh-TW" altLang="zh-TW" sz="4400" dirty="0" smtClean="0">
                <a:solidFill>
                  <a:srgbClr val="FF3300"/>
                </a:solidFill>
                <a:latin typeface="+mj-ea"/>
                <a:ea typeface="+mj-ea"/>
              </a:rPr>
              <a:t>培訓</a:t>
            </a:r>
            <a:r>
              <a:rPr lang="zh-TW" altLang="zh-TW" sz="4400" dirty="0">
                <a:solidFill>
                  <a:srgbClr val="FF3300"/>
                </a:solidFill>
                <a:latin typeface="+mj-ea"/>
                <a:ea typeface="+mj-ea"/>
              </a:rPr>
              <a:t>工作</a:t>
            </a:r>
            <a:r>
              <a:rPr lang="zh-TW" altLang="zh-TW" sz="4400" dirty="0" smtClean="0">
                <a:solidFill>
                  <a:srgbClr val="FF3300"/>
                </a:solidFill>
                <a:latin typeface="+mj-ea"/>
                <a:ea typeface="+mj-ea"/>
              </a:rPr>
              <a:t>坊</a:t>
            </a:r>
            <a:endParaRPr lang="en-US" altLang="zh-TW" sz="4400" dirty="0" smtClean="0">
              <a:solidFill>
                <a:srgbClr val="FF3300"/>
              </a:solidFill>
              <a:latin typeface="+mj-ea"/>
              <a:ea typeface="+mj-ea"/>
            </a:endParaRPr>
          </a:p>
          <a:p>
            <a:pPr algn="ctr"/>
            <a:r>
              <a:rPr lang="zh-TW" altLang="en-US" sz="4400" dirty="0" smtClean="0">
                <a:solidFill>
                  <a:srgbClr val="FF3300"/>
                </a:solidFill>
                <a:latin typeface="+mj-ea"/>
                <a:ea typeface="+mj-ea"/>
              </a:rPr>
              <a:t>文獻評讀</a:t>
            </a:r>
            <a:r>
              <a:rPr lang="en-US" altLang="zh-TW" sz="4400" dirty="0" smtClean="0">
                <a:solidFill>
                  <a:srgbClr val="FF3300"/>
                </a:solidFill>
                <a:latin typeface="微軟正黑體"/>
                <a:ea typeface="微軟正黑體"/>
              </a:rPr>
              <a:t>—RCT</a:t>
            </a:r>
            <a:endParaRPr lang="zh-TW" altLang="en-US" sz="4400" dirty="0">
              <a:solidFill>
                <a:srgbClr val="FF3300"/>
              </a:solidFill>
              <a:latin typeface="+mj-ea"/>
              <a:ea typeface="+mj-ea"/>
            </a:endParaRPr>
          </a:p>
        </p:txBody>
      </p:sp>
      <p:pic>
        <p:nvPicPr>
          <p:cNvPr id="11" name="Picture 2" descr="內頁圖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30" y="-7814"/>
            <a:ext cx="9170598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ctmr.vghtc.gov.tw/download/97_final_check_meeting/0930-logo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16" y="2838794"/>
            <a:ext cx="1914411" cy="2187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2724588" y="1230842"/>
            <a:ext cx="38636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 smtClean="0">
                <a:solidFill>
                  <a:srgbClr val="FFFF00"/>
                </a:solidFill>
              </a:rPr>
              <a:t>推動</a:t>
            </a:r>
            <a:r>
              <a:rPr lang="zh-TW" altLang="en-US" b="1" dirty="0">
                <a:solidFill>
                  <a:srgbClr val="FFFF00"/>
                </a:solidFill>
              </a:rPr>
              <a:t>行政院衛生署署立醫院實證醫學 </a:t>
            </a:r>
            <a:endParaRPr lang="en-US" altLang="zh-TW" b="1" dirty="0" smtClean="0">
              <a:solidFill>
                <a:srgbClr val="FFFF00"/>
              </a:solidFill>
            </a:endParaRPr>
          </a:p>
          <a:p>
            <a:r>
              <a:rPr lang="zh-TW" altLang="en-US" b="1" dirty="0" smtClean="0">
                <a:solidFill>
                  <a:srgbClr val="FFFF00"/>
                </a:solidFill>
              </a:rPr>
              <a:t>科技</a:t>
            </a:r>
            <a:r>
              <a:rPr lang="zh-TW" altLang="en-US" b="1" dirty="0">
                <a:solidFill>
                  <a:srgbClr val="FFFF00"/>
                </a:solidFill>
              </a:rPr>
              <a:t>交流與電子資料庫共享平台計畫 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z="2400" dirty="0" smtClean="0">
                <a:latin typeface="+mn-ea"/>
              </a:rPr>
              <a:t>2013/4/26</a:t>
            </a:r>
            <a:endParaRPr lang="zh-TW" altLang="en-US" sz="2400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altLang="en-US" smtClean="0">
                <a:solidFill>
                  <a:srgbClr val="0000FF"/>
                </a:solidFill>
              </a:rPr>
              <a:t>實證醫學五步驟</a:t>
            </a:r>
          </a:p>
        </p:txBody>
      </p:sp>
      <p:graphicFrame>
        <p:nvGraphicFramePr>
          <p:cNvPr id="4" name="資料庫圖表 3"/>
          <p:cNvGraphicFramePr/>
          <p:nvPr>
            <p:extLst>
              <p:ext uri="{D42A27DB-BD31-4B8C-83A1-F6EECF244321}">
                <p14:modId xmlns:p14="http://schemas.microsoft.com/office/powerpoint/2010/main" val="1329865940"/>
              </p:ext>
            </p:extLst>
          </p:nvPr>
        </p:nvGraphicFramePr>
        <p:xfrm>
          <a:off x="683568" y="1700808"/>
          <a:ext cx="7848872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8" descr="http://www.cebm.net/mod_product/FileUpload/Uploads/233_ebm-questions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92941" y="2193647"/>
            <a:ext cx="681318" cy="4778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10" descr="http://www.cebm.net/mod_product/FileUpload/Uploads/236_ebm-finding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83976" y="3003175"/>
            <a:ext cx="708212" cy="5020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18" descr="http://www.cebm.net/mod_product/design/graphics/headerlogo.jpg"/>
          <p:cNvPicPr>
            <a:picLocks noChangeAspect="1" noChangeArrowheads="1"/>
          </p:cNvPicPr>
          <p:nvPr/>
        </p:nvPicPr>
        <p:blipFill>
          <a:blip r:embed="rId10" cstate="print"/>
          <a:srcRect r="83647" b="2992"/>
          <a:stretch>
            <a:fillRect/>
          </a:stretch>
        </p:blipFill>
        <p:spPr bwMode="auto">
          <a:xfrm>
            <a:off x="196347" y="5767703"/>
            <a:ext cx="1074312" cy="8582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12" descr="http://www.cebm.net/mod_product/FileUpload/Uploads/232_ebm-appraisal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801906" y="3881718"/>
            <a:ext cx="708212" cy="4482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4" descr="http://www.cebm.net/mod_product/FileUpload/Uploads/234_ebm-decisions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801905" y="4679577"/>
            <a:ext cx="726141" cy="4751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6" descr="http://www.cebm.net/mod_product/FileUpload/Uploads/235_ebm-evaluating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810871" y="5513293"/>
            <a:ext cx="708211" cy="4930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投影片編號版面配置區 1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871021A1-1307-4A49-84A8-F83A95656F55}" type="slidenum">
              <a:rPr lang="zh-TW" altLang="en-US" smtClean="0"/>
              <a:pPr>
                <a:defRPr/>
              </a:pPr>
              <a:t>2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0201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>
                <a:solidFill>
                  <a:srgbClr val="0000FF"/>
                </a:solidFill>
              </a:rPr>
              <a:t>真假虛實</a:t>
            </a:r>
            <a:endParaRPr lang="zh-TW" altLang="en-US" smtClean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EBB44E76-377F-4F7C-8E8B-C3A7F772E3EE}" type="slidenum">
              <a:rPr lang="zh-TW" altLang="en-US" smtClean="0"/>
              <a:pPr>
                <a:defRPr/>
              </a:pPr>
              <a:t>3</a:t>
            </a:fld>
            <a:endParaRPr lang="zh-TW" altLang="en-US" dirty="0"/>
          </a:p>
        </p:txBody>
      </p:sp>
      <p:pic>
        <p:nvPicPr>
          <p:cNvPr id="80900" name="Picture 3" descr="http://www.dasan.com.tw/a/BJ-5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1425" y="165100"/>
            <a:ext cx="976313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1" name="Picture 2" descr="http://www.van698.com/data/attachment/forum/201201/19/055818d43fssylg3lol0s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00" y="1719263"/>
            <a:ext cx="7229475" cy="490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235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zh-TW" altLang="en-US" dirty="0"/>
              <a:t>文獻評讀之</a:t>
            </a:r>
            <a:r>
              <a:rPr lang="zh-TW" altLang="en-US" dirty="0" smtClean="0"/>
              <a:t>目的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4</a:t>
            </a:fld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TW" altLang="en-US" sz="2800" dirty="0"/>
              <a:t>文獻是否</a:t>
            </a:r>
            <a:r>
              <a:rPr lang="zh-TW" altLang="en-US" sz="2800" dirty="0" smtClean="0"/>
              <a:t>可以回答</a:t>
            </a:r>
            <a:r>
              <a:rPr lang="zh-TW" altLang="en-US" sz="2800" dirty="0"/>
              <a:t>你的臨床問題</a:t>
            </a:r>
          </a:p>
          <a:p>
            <a:pPr lvl="0"/>
            <a:endParaRPr lang="en-US" altLang="zh-TW" sz="2800" dirty="0" smtClean="0"/>
          </a:p>
          <a:p>
            <a:pPr lvl="0"/>
            <a:r>
              <a:rPr lang="zh-TW" altLang="en-US" sz="2800" dirty="0" smtClean="0"/>
              <a:t>評估</a:t>
            </a:r>
            <a:r>
              <a:rPr lang="zh-TW" altLang="en-US" sz="2800" dirty="0"/>
              <a:t>作者提供的研究</a:t>
            </a:r>
            <a:r>
              <a:rPr lang="zh-TW" altLang="en-US" sz="2800" b="1" dirty="0">
                <a:solidFill>
                  <a:srgbClr val="FF0000"/>
                </a:solidFill>
              </a:rPr>
              <a:t>設計</a:t>
            </a:r>
            <a:r>
              <a:rPr lang="zh-TW" altLang="en-US" sz="2800" dirty="0"/>
              <a:t>與研究</a:t>
            </a:r>
            <a:r>
              <a:rPr lang="zh-TW" altLang="en-US" sz="2800" b="1" dirty="0">
                <a:solidFill>
                  <a:srgbClr val="FF0000"/>
                </a:solidFill>
              </a:rPr>
              <a:t>數據</a:t>
            </a:r>
            <a:r>
              <a:rPr lang="zh-TW" altLang="en-US" sz="2800" dirty="0"/>
              <a:t>結果足不足以達到作者所下的結</a:t>
            </a:r>
            <a:r>
              <a:rPr lang="zh-TW" altLang="en-US" sz="2800" dirty="0" smtClean="0"/>
              <a:t>論</a:t>
            </a:r>
            <a:endParaRPr lang="en-US" altLang="zh-TW" sz="2800" dirty="0" smtClean="0"/>
          </a:p>
          <a:p>
            <a:pPr marL="0" lvl="0" indent="0">
              <a:buNone/>
            </a:pPr>
            <a:endParaRPr lang="en-US" altLang="zh-TW" sz="2800" dirty="0" smtClean="0"/>
          </a:p>
        </p:txBody>
      </p:sp>
      <p:pic>
        <p:nvPicPr>
          <p:cNvPr id="2050" name="Picture 2" descr="http://t1.gstatic.com/images?q=tbn:ANd9GcR7smkWS4tNHA_SKr43XrcWaUshFbOzRKASuAGcaUujZrAOHN61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079769"/>
            <a:ext cx="3398932" cy="2549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1794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標題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zh-TW" altLang="en-US" smtClean="0"/>
              <a:t>嚴格的文獻評讀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TW" altLang="en-US" sz="2400" dirty="0" smtClean="0">
                <a:latin typeface="+mn-ea"/>
              </a:rPr>
              <a:t>清楚地描述挑選文獻的理由</a:t>
            </a:r>
            <a:endParaRPr lang="en-US" altLang="zh-TW" sz="2400" dirty="0" smtClean="0">
              <a:latin typeface="+mn-ea"/>
            </a:endParaRPr>
          </a:p>
          <a:p>
            <a:pPr>
              <a:defRPr/>
            </a:pPr>
            <a:endParaRPr lang="en-US" altLang="zh-TW" sz="2400" dirty="0" smtClean="0">
              <a:latin typeface="+mn-ea"/>
            </a:endParaRPr>
          </a:p>
          <a:p>
            <a:pPr>
              <a:defRPr/>
            </a:pPr>
            <a:r>
              <a:rPr lang="zh-TW" altLang="en-US" sz="2400" dirty="0" smtClean="0">
                <a:latin typeface="+mn-ea"/>
              </a:rPr>
              <a:t>正確使用文獻評讀指南工具</a:t>
            </a:r>
            <a:endParaRPr lang="en-US" altLang="zh-TW" sz="2400" dirty="0" smtClean="0">
              <a:latin typeface="+mn-ea"/>
            </a:endParaRPr>
          </a:p>
          <a:p>
            <a:pPr>
              <a:defRPr/>
            </a:pPr>
            <a:endParaRPr lang="en-US" altLang="zh-TW" sz="2400" dirty="0" smtClean="0">
              <a:latin typeface="+mn-ea"/>
            </a:endParaRPr>
          </a:p>
          <a:p>
            <a:pPr>
              <a:defRPr/>
            </a:pPr>
            <a:r>
              <a:rPr lang="zh-TW" altLang="zh-TW" sz="2400" kern="100" dirty="0" smtClean="0"/>
              <a:t>正確</a:t>
            </a:r>
            <a:r>
              <a:rPr lang="zh-TW" altLang="zh-TW" sz="2400" kern="100" dirty="0"/>
              <a:t>且嚴謹的</a:t>
            </a:r>
            <a:r>
              <a:rPr lang="zh-TW" altLang="en-US" sz="2400" dirty="0" smtClean="0">
                <a:latin typeface="+mn-ea"/>
              </a:rPr>
              <a:t>評讀「效度」與「效益」</a:t>
            </a:r>
            <a:endParaRPr lang="en-US" altLang="zh-TW" sz="2400" dirty="0" smtClean="0">
              <a:latin typeface="+mn-ea"/>
            </a:endParaRPr>
          </a:p>
          <a:p>
            <a:pPr lvl="1">
              <a:defRPr/>
            </a:pPr>
            <a:r>
              <a:rPr lang="zh-TW" altLang="zh-TW" sz="2400" kern="100" dirty="0" smtClean="0"/>
              <a:t>「</a:t>
            </a:r>
            <a:r>
              <a:rPr lang="zh-TW" altLang="zh-TW" sz="2400" kern="100" dirty="0"/>
              <a:t>效度</a:t>
            </a:r>
            <a:r>
              <a:rPr lang="zh-TW" altLang="zh-TW" sz="2400" kern="100" dirty="0" smtClean="0"/>
              <a:t>」</a:t>
            </a:r>
            <a:r>
              <a:rPr lang="zh-TW" altLang="en-US" sz="2400" kern="100" dirty="0" smtClean="0">
                <a:latin typeface="微軟正黑體"/>
                <a:ea typeface="微軟正黑體"/>
              </a:rPr>
              <a:t>：</a:t>
            </a:r>
            <a:r>
              <a:rPr lang="zh-TW" altLang="zh-TW" sz="2400" kern="100" dirty="0" smtClean="0"/>
              <a:t>族群</a:t>
            </a:r>
            <a:r>
              <a:rPr lang="zh-TW" altLang="zh-TW" sz="2400" kern="100" dirty="0"/>
              <a:t>代表性合適；結果可靠、</a:t>
            </a:r>
            <a:r>
              <a:rPr lang="zh-TW" altLang="zh-TW" sz="2400" kern="100" dirty="0" smtClean="0"/>
              <a:t>精確</a:t>
            </a:r>
            <a:endParaRPr lang="en-US" altLang="zh-TW" sz="2400" kern="100" dirty="0" smtClean="0"/>
          </a:p>
          <a:p>
            <a:pPr lvl="1">
              <a:defRPr/>
            </a:pPr>
            <a:r>
              <a:rPr lang="zh-TW" altLang="zh-TW" sz="2400" kern="100" dirty="0" smtClean="0"/>
              <a:t>「</a:t>
            </a:r>
            <a:r>
              <a:rPr lang="zh-TW" altLang="zh-TW" sz="2400" kern="100" dirty="0"/>
              <a:t>效益</a:t>
            </a:r>
            <a:r>
              <a:rPr lang="zh-TW" altLang="zh-TW" sz="2400" kern="100" dirty="0" smtClean="0"/>
              <a:t>」</a:t>
            </a:r>
            <a:r>
              <a:rPr lang="en-US" altLang="zh-TW" sz="2400" kern="100" dirty="0" smtClean="0">
                <a:latin typeface="微軟正黑體"/>
                <a:ea typeface="微軟正黑體"/>
              </a:rPr>
              <a:t>：</a:t>
            </a:r>
            <a:r>
              <a:rPr lang="zh-TW" altLang="zh-TW" sz="2400" kern="100" dirty="0" smtClean="0"/>
              <a:t>結果</a:t>
            </a:r>
            <a:r>
              <a:rPr lang="zh-TW" altLang="zh-TW" sz="2400" kern="100" dirty="0"/>
              <a:t>的重要性及其統計與臨床</a:t>
            </a:r>
            <a:r>
              <a:rPr lang="zh-TW" altLang="zh-TW" sz="2400" kern="100" dirty="0" smtClean="0"/>
              <a:t>意義</a:t>
            </a:r>
            <a:endParaRPr lang="en-US" altLang="zh-TW" sz="2400" dirty="0" smtClean="0">
              <a:latin typeface="+mn-ea"/>
            </a:endParaRPr>
          </a:p>
          <a:p>
            <a:pPr>
              <a:defRPr/>
            </a:pPr>
            <a:endParaRPr lang="en-US" altLang="zh-TW" sz="2400" dirty="0" smtClean="0">
              <a:latin typeface="+mn-ea"/>
            </a:endParaRPr>
          </a:p>
          <a:p>
            <a:pPr>
              <a:defRPr/>
            </a:pPr>
            <a:r>
              <a:rPr lang="zh-TW" altLang="en-US" sz="2400" dirty="0" smtClean="0">
                <a:latin typeface="+mn-ea"/>
              </a:rPr>
              <a:t>正確</a:t>
            </a:r>
            <a:r>
              <a:rPr lang="zh-TW" altLang="en-US" sz="2400" dirty="0">
                <a:latin typeface="+mn-ea"/>
              </a:rPr>
              <a:t>地</a:t>
            </a:r>
            <a:r>
              <a:rPr lang="zh-TW" altLang="en-US" sz="2400" dirty="0" smtClean="0">
                <a:latin typeface="+mn-ea"/>
              </a:rPr>
              <a:t>評定證據等級</a:t>
            </a:r>
            <a:endParaRPr lang="en-US" altLang="zh-TW" sz="2400" dirty="0" smtClean="0">
              <a:latin typeface="+mn-ea"/>
            </a:endParaRPr>
          </a:p>
          <a:p>
            <a:pPr>
              <a:defRPr/>
            </a:pP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4403188" y="5375597"/>
            <a:ext cx="4359275" cy="1200150"/>
          </a:xfrm>
          <a:prstGeom prst="rect">
            <a:avLst/>
          </a:prstGeom>
          <a:gradFill flip="none" rotWithShape="1">
            <a:gsLst>
              <a:gs pos="0">
                <a:srgbClr val="990099">
                  <a:shade val="30000"/>
                  <a:satMod val="115000"/>
                </a:srgbClr>
              </a:gs>
              <a:gs pos="50000">
                <a:srgbClr val="990099">
                  <a:shade val="67500"/>
                  <a:satMod val="115000"/>
                </a:srgbClr>
              </a:gs>
              <a:gs pos="100000">
                <a:srgbClr val="990099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txBody>
          <a:bodyPr>
            <a:spAutoFit/>
          </a:bodyPr>
          <a:lstStyle/>
          <a:p>
            <a:pPr algn="just">
              <a:defRPr/>
            </a:pPr>
            <a:r>
              <a:rPr lang="zh-TW" altLang="en-US" sz="2400" dirty="0">
                <a:solidFill>
                  <a:srgbClr val="FFFF00"/>
                </a:solidFill>
                <a:latin typeface="+mn-lt"/>
                <a:ea typeface="+mn-ea"/>
              </a:rPr>
              <a:t>評讀文獻</a:t>
            </a:r>
            <a:r>
              <a:rPr lang="en-US" altLang="zh-TW" sz="2400" dirty="0">
                <a:solidFill>
                  <a:srgbClr val="FFFF00"/>
                </a:solidFill>
                <a:latin typeface="+mn-lt"/>
                <a:ea typeface="+mn-ea"/>
              </a:rPr>
              <a:t>(critical appraisal)</a:t>
            </a:r>
            <a:r>
              <a:rPr lang="zh-TW" altLang="en-US" sz="2400" dirty="0">
                <a:solidFill>
                  <a:srgbClr val="FFFF00"/>
                </a:solidFill>
                <a:latin typeface="+mn-lt"/>
                <a:ea typeface="+mn-ea"/>
              </a:rPr>
              <a:t>是在認識實證醫學時，被覺得較耗費精力且不容易理解的步驟。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1542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標題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zh-TW" altLang="en-US" dirty="0" smtClean="0"/>
              <a:t>清楚地描述挑選文獻的理由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zh-TW" altLang="en-US" sz="2800" dirty="0" smtClean="0">
                <a:latin typeface="+mn-ea"/>
              </a:rPr>
              <a:t>符合臨床情境</a:t>
            </a:r>
            <a:r>
              <a:rPr lang="en-US" altLang="zh-TW" sz="2800" dirty="0" smtClean="0">
                <a:latin typeface="+mn-ea"/>
              </a:rPr>
              <a:t>(PICO)</a:t>
            </a:r>
          </a:p>
          <a:p>
            <a:pPr>
              <a:defRPr/>
            </a:pPr>
            <a:endParaRPr lang="en-US" altLang="zh-TW" sz="2800" dirty="0" smtClean="0">
              <a:latin typeface="+mn-ea"/>
            </a:endParaRPr>
          </a:p>
          <a:p>
            <a:pPr>
              <a:defRPr/>
            </a:pPr>
            <a:r>
              <a:rPr lang="zh-TW" altLang="en-US" sz="2800" dirty="0" smtClean="0">
                <a:latin typeface="+mn-ea"/>
              </a:rPr>
              <a:t>最適研究設計</a:t>
            </a:r>
            <a:endParaRPr lang="en-US" altLang="zh-TW" sz="2800" dirty="0" smtClean="0">
              <a:latin typeface="+mn-ea"/>
            </a:endParaRPr>
          </a:p>
          <a:p>
            <a:pPr>
              <a:defRPr/>
            </a:pPr>
            <a:endParaRPr lang="en-US" altLang="zh-TW" sz="2800" dirty="0" smtClean="0">
              <a:latin typeface="+mn-ea"/>
            </a:endParaRPr>
          </a:p>
          <a:p>
            <a:pPr>
              <a:defRPr/>
            </a:pPr>
            <a:r>
              <a:rPr lang="zh-TW" altLang="en-US" sz="2800" dirty="0" smtClean="0">
                <a:latin typeface="+mn-ea"/>
              </a:rPr>
              <a:t>有全文可下載</a:t>
            </a:r>
            <a:endParaRPr lang="en-US" altLang="zh-TW" sz="2800" dirty="0" smtClean="0">
              <a:latin typeface="+mn-ea"/>
            </a:endParaRPr>
          </a:p>
          <a:p>
            <a:pPr>
              <a:defRPr/>
            </a:pPr>
            <a:endParaRPr lang="en-US" altLang="zh-TW" sz="2800" dirty="0" smtClean="0">
              <a:latin typeface="+mn-ea"/>
            </a:endParaRPr>
          </a:p>
          <a:p>
            <a:pPr>
              <a:defRPr/>
            </a:pPr>
            <a:r>
              <a:rPr lang="zh-TW" altLang="en-US" sz="2800" dirty="0" smtClean="0">
                <a:latin typeface="+mn-ea"/>
              </a:rPr>
              <a:t>最高證據等級</a:t>
            </a:r>
            <a:endParaRPr lang="en-US" altLang="zh-TW" sz="2800" dirty="0" smtClean="0">
              <a:latin typeface="+mn-ea"/>
            </a:endParaRPr>
          </a:p>
          <a:p>
            <a:pPr>
              <a:defRPr/>
            </a:pPr>
            <a:endParaRPr lang="en-US" altLang="zh-TW" sz="2800" dirty="0" smtClean="0">
              <a:latin typeface="+mn-ea"/>
            </a:endParaRPr>
          </a:p>
          <a:p>
            <a:pPr>
              <a:defRPr/>
            </a:pPr>
            <a:r>
              <a:rPr lang="en-US" altLang="zh-TW" sz="2800" dirty="0" smtClean="0">
                <a:latin typeface="+mn-ea"/>
              </a:rPr>
              <a:t>SCI IF</a:t>
            </a:r>
            <a:r>
              <a:rPr lang="zh-TW" altLang="en-US" sz="2800" dirty="0" smtClean="0">
                <a:latin typeface="+mn-ea"/>
              </a:rPr>
              <a:t>較高</a:t>
            </a:r>
            <a:endParaRPr lang="en-US" altLang="zh-TW" sz="2800" dirty="0" smtClean="0">
              <a:latin typeface="+mn-ea"/>
            </a:endParaRPr>
          </a:p>
          <a:p>
            <a:pPr>
              <a:defRPr/>
            </a:pPr>
            <a:endParaRPr lang="zh-TW" altLang="en-US" dirty="0"/>
          </a:p>
        </p:txBody>
      </p:sp>
      <p:pic>
        <p:nvPicPr>
          <p:cNvPr id="11266" name="Picture 2" descr="http://t2.gstatic.com/images?q=tbn:ANd9GcRR4NP7hhjks05_mZQRDxSMNjHFXB5vmR0e0ZJDa_1LQsHUaeBb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933056"/>
            <a:ext cx="2663205" cy="2663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2287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0000FF"/>
                </a:solidFill>
              </a:rPr>
              <a:t>清楚地描述挑選文獻的理由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7</a:t>
            </a:fld>
            <a:endParaRPr lang="zh-TW" altLang="en-US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373" y="1672972"/>
            <a:ext cx="8655641" cy="1237402"/>
          </a:xfrm>
          <a:prstGeom prst="rect">
            <a:avLst/>
          </a:prstGeom>
          <a:ln w="57150" cap="sq" cmpd="thickThin">
            <a:solidFill>
              <a:srgbClr val="CC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868221"/>
              </p:ext>
            </p:extLst>
          </p:nvPr>
        </p:nvGraphicFramePr>
        <p:xfrm>
          <a:off x="541221" y="3161714"/>
          <a:ext cx="8064896" cy="336363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57387"/>
                <a:gridCol w="4519211"/>
                <a:gridCol w="2688298"/>
              </a:tblGrid>
              <a:tr h="672726">
                <a:tc>
                  <a:txBody>
                    <a:bodyPr/>
                    <a:lstStyle/>
                    <a:p>
                      <a:endParaRPr lang="zh-TW" altLang="en-US" sz="2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0" kern="10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Systematic review</a:t>
                      </a:r>
                      <a:endParaRPr lang="zh-TW" altLang="zh-TW" sz="2400" b="0" kern="100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solidFill>
                            <a:srgbClr val="FFFF00"/>
                          </a:solidFill>
                          <a:latin typeface="+mn-ea"/>
                          <a:ea typeface="+mn-ea"/>
                        </a:rPr>
                        <a:t>Our PICO</a:t>
                      </a:r>
                      <a:endParaRPr lang="zh-TW" altLang="en-US" sz="2400" dirty="0">
                        <a:solidFill>
                          <a:srgbClr val="FFFF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67272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+mn-ea"/>
                          <a:ea typeface="+mn-ea"/>
                        </a:rPr>
                        <a:t>P</a:t>
                      </a:r>
                      <a:endParaRPr lang="zh-TW" altLang="en-US" sz="2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postmenopausal women</a:t>
                      </a:r>
                      <a:endParaRPr kumimoji="0" lang="zh-TW" altLang="zh-TW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itchFamily="18" charset="0"/>
                      </a:endParaRPr>
                    </a:p>
                  </a:txBody>
                  <a:tcPr marL="68579" marR="68579" marT="0" marB="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400" kern="1200" dirty="0" smtClean="0">
                          <a:solidFill>
                            <a:schemeClr val="dk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□ </a:t>
                      </a:r>
                      <a:r>
                        <a:rPr kumimoji="0" lang="en-US" altLang="zh-TW" sz="2400" kern="1200" dirty="0" smtClean="0">
                          <a:solidFill>
                            <a:schemeClr val="dk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YES </a:t>
                      </a:r>
                      <a:r>
                        <a:rPr kumimoji="0" lang="zh-TW" altLang="en-US" sz="2400" kern="1200" dirty="0" smtClean="0">
                          <a:solidFill>
                            <a:schemeClr val="dk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□ </a:t>
                      </a:r>
                      <a:r>
                        <a:rPr kumimoji="0" lang="en-US" altLang="zh-TW" sz="2400" kern="1200" dirty="0" smtClean="0">
                          <a:solidFill>
                            <a:schemeClr val="dk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NO</a:t>
                      </a:r>
                      <a:endParaRPr kumimoji="0" lang="zh-TW" altLang="zh-TW" sz="2400" kern="1200" dirty="0" smtClean="0">
                        <a:solidFill>
                          <a:schemeClr val="dk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7272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+mn-ea"/>
                          <a:ea typeface="+mn-ea"/>
                        </a:rPr>
                        <a:t>I</a:t>
                      </a:r>
                      <a:endParaRPr lang="zh-TW" altLang="en-US" sz="2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alendronate</a:t>
                      </a:r>
                      <a:endParaRPr kumimoji="0" lang="zh-TW" altLang="zh-TW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itchFamily="18" charset="0"/>
                      </a:endParaRPr>
                    </a:p>
                  </a:txBody>
                  <a:tcPr marL="68579" marR="68579" marT="0" marB="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400" kern="1200" dirty="0" smtClean="0">
                          <a:solidFill>
                            <a:schemeClr val="dk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□ </a:t>
                      </a:r>
                      <a:r>
                        <a:rPr kumimoji="0" lang="en-US" altLang="zh-TW" sz="2400" kern="1200" dirty="0" smtClean="0">
                          <a:solidFill>
                            <a:schemeClr val="dk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YES </a:t>
                      </a:r>
                      <a:r>
                        <a:rPr kumimoji="0" lang="zh-TW" altLang="en-US" sz="2400" kern="1200" dirty="0" smtClean="0">
                          <a:solidFill>
                            <a:schemeClr val="dk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□ </a:t>
                      </a:r>
                      <a:r>
                        <a:rPr kumimoji="0" lang="en-US" altLang="zh-TW" sz="2400" kern="1200" dirty="0" smtClean="0">
                          <a:solidFill>
                            <a:schemeClr val="dk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NO</a:t>
                      </a:r>
                      <a:endParaRPr kumimoji="0" lang="zh-TW" altLang="zh-TW" sz="2400" kern="1200" dirty="0" smtClean="0">
                        <a:solidFill>
                          <a:schemeClr val="dk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7272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+mn-ea"/>
                          <a:ea typeface="+mn-ea"/>
                        </a:rPr>
                        <a:t>C</a:t>
                      </a:r>
                      <a:endParaRPr lang="zh-TW" altLang="en-US" sz="2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placebo</a:t>
                      </a:r>
                      <a:endParaRPr kumimoji="0" lang="zh-TW" altLang="zh-TW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itchFamily="18" charset="0"/>
                      </a:endParaRPr>
                    </a:p>
                  </a:txBody>
                  <a:tcPr marL="68579" marR="68579" marT="0" marB="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400" kern="1200" dirty="0" smtClean="0">
                          <a:solidFill>
                            <a:schemeClr val="dk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□ </a:t>
                      </a:r>
                      <a:r>
                        <a:rPr kumimoji="0" lang="en-US" altLang="zh-TW" sz="2400" kern="1200" dirty="0" smtClean="0">
                          <a:solidFill>
                            <a:schemeClr val="dk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YES </a:t>
                      </a:r>
                      <a:r>
                        <a:rPr kumimoji="0" lang="zh-TW" altLang="en-US" sz="2400" kern="1200" dirty="0" smtClean="0">
                          <a:solidFill>
                            <a:schemeClr val="dk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□ </a:t>
                      </a:r>
                      <a:r>
                        <a:rPr kumimoji="0" lang="en-US" altLang="zh-TW" sz="2400" kern="1200" dirty="0" smtClean="0">
                          <a:solidFill>
                            <a:schemeClr val="dk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NO</a:t>
                      </a:r>
                      <a:endParaRPr kumimoji="0" lang="zh-TW" altLang="zh-TW" sz="2400" kern="1200" dirty="0" smtClean="0">
                        <a:solidFill>
                          <a:schemeClr val="dk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7272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+mn-ea"/>
                          <a:ea typeface="+mn-ea"/>
                        </a:rPr>
                        <a:t>O</a:t>
                      </a:r>
                      <a:endParaRPr lang="zh-TW" altLang="en-US" sz="2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fractures</a:t>
                      </a:r>
                      <a:endParaRPr kumimoji="0" lang="zh-TW" altLang="zh-TW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itchFamily="18" charset="0"/>
                      </a:endParaRPr>
                    </a:p>
                  </a:txBody>
                  <a:tcPr marL="68579" marR="68579" marT="0" marB="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400" kern="1200" dirty="0" smtClean="0">
                          <a:solidFill>
                            <a:schemeClr val="dk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□ </a:t>
                      </a:r>
                      <a:r>
                        <a:rPr kumimoji="0" lang="en-US" altLang="zh-TW" sz="2400" kern="1200" dirty="0" smtClean="0">
                          <a:solidFill>
                            <a:schemeClr val="dk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YES </a:t>
                      </a:r>
                      <a:r>
                        <a:rPr kumimoji="0" lang="zh-TW" altLang="en-US" sz="2400" kern="1200" dirty="0" smtClean="0">
                          <a:solidFill>
                            <a:schemeClr val="dk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□ </a:t>
                      </a:r>
                      <a:r>
                        <a:rPr kumimoji="0" lang="en-US" altLang="zh-TW" sz="2400" kern="1200" dirty="0" smtClean="0">
                          <a:solidFill>
                            <a:schemeClr val="dk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NO</a:t>
                      </a:r>
                      <a:endParaRPr kumimoji="0" lang="zh-TW" altLang="zh-TW" sz="2400" kern="1200" dirty="0" smtClean="0">
                        <a:solidFill>
                          <a:schemeClr val="dk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8022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8</a:t>
            </a:fld>
            <a:endParaRPr lang="zh-TW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102" y="1919942"/>
            <a:ext cx="8564018" cy="3295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5708" y="171096"/>
            <a:ext cx="7858148" cy="932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8C950-3249-4B44-91EB-4E7DE5703B9D}" type="slidenum">
              <a:rPr lang="zh-TW" altLang="en-US" smtClean="0"/>
              <a:pPr/>
              <a:t>9</a:t>
            </a:fld>
            <a:endParaRPr lang="zh-TW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5" y="80396"/>
            <a:ext cx="7819779" cy="6660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619672" y="2497251"/>
            <a:ext cx="2403800" cy="58477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TW" altLang="en-US" sz="3200" dirty="0" smtClean="0">
                <a:latin typeface="+mn-ea"/>
              </a:rPr>
              <a:t>與</a:t>
            </a:r>
            <a:r>
              <a:rPr lang="en-US" altLang="zh-TW" sz="3200" dirty="0" smtClean="0">
                <a:latin typeface="+mn-ea"/>
              </a:rPr>
              <a:t>PICO</a:t>
            </a:r>
            <a:r>
              <a:rPr lang="zh-TW" altLang="en-US" sz="3200" dirty="0" smtClean="0">
                <a:latin typeface="+mn-ea"/>
              </a:rPr>
              <a:t>一致</a:t>
            </a:r>
            <a:endParaRPr lang="zh-TW" altLang="en-US" sz="32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6341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標題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zh-TW" altLang="en-US" smtClean="0"/>
              <a:t>嚴格的文獻評讀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TW" altLang="en-US" sz="2000" dirty="0" smtClean="0">
                <a:latin typeface="+mn-ea"/>
              </a:rPr>
              <a:t>清楚地描述挑選文獻的理由</a:t>
            </a:r>
            <a:endParaRPr lang="en-US" altLang="zh-TW" sz="2000" dirty="0" smtClean="0">
              <a:latin typeface="+mn-ea"/>
            </a:endParaRPr>
          </a:p>
          <a:p>
            <a:pPr>
              <a:defRPr/>
            </a:pPr>
            <a:endParaRPr lang="en-US" altLang="zh-TW" sz="2000" dirty="0" smtClean="0">
              <a:latin typeface="+mn-ea"/>
            </a:endParaRPr>
          </a:p>
          <a:p>
            <a:pPr>
              <a:defRPr/>
            </a:pPr>
            <a:r>
              <a:rPr lang="zh-TW" altLang="en-US" sz="3200" b="1" dirty="0" smtClean="0">
                <a:solidFill>
                  <a:srgbClr val="FF0000"/>
                </a:solidFill>
                <a:latin typeface="+mn-ea"/>
              </a:rPr>
              <a:t>正確使用文獻評讀指南工具</a:t>
            </a:r>
            <a:endParaRPr lang="en-US" altLang="zh-TW" sz="3200" b="1" dirty="0" smtClean="0">
              <a:solidFill>
                <a:srgbClr val="FF0000"/>
              </a:solidFill>
              <a:latin typeface="+mn-ea"/>
            </a:endParaRPr>
          </a:p>
          <a:p>
            <a:pPr>
              <a:defRPr/>
            </a:pPr>
            <a:endParaRPr lang="en-US" altLang="zh-TW" sz="2000" dirty="0" smtClean="0">
              <a:latin typeface="+mn-ea"/>
            </a:endParaRPr>
          </a:p>
          <a:p>
            <a:pPr>
              <a:defRPr/>
            </a:pPr>
            <a:r>
              <a:rPr lang="zh-TW" altLang="zh-TW" sz="2000" kern="100" dirty="0" smtClean="0"/>
              <a:t>正確</a:t>
            </a:r>
            <a:r>
              <a:rPr lang="zh-TW" altLang="zh-TW" sz="2000" kern="100" dirty="0"/>
              <a:t>且嚴謹的</a:t>
            </a:r>
            <a:r>
              <a:rPr lang="zh-TW" altLang="en-US" sz="2000" dirty="0" smtClean="0">
                <a:latin typeface="+mn-ea"/>
              </a:rPr>
              <a:t>評讀「效度」與「效益」</a:t>
            </a:r>
            <a:endParaRPr lang="en-US" altLang="zh-TW" sz="2000" dirty="0" smtClean="0">
              <a:latin typeface="+mn-ea"/>
            </a:endParaRPr>
          </a:p>
          <a:p>
            <a:pPr lvl="1">
              <a:defRPr/>
            </a:pPr>
            <a:r>
              <a:rPr lang="zh-TW" altLang="zh-TW" sz="2000" kern="100" dirty="0" smtClean="0"/>
              <a:t>「</a:t>
            </a:r>
            <a:r>
              <a:rPr lang="zh-TW" altLang="zh-TW" sz="2000" kern="100" dirty="0"/>
              <a:t>效度</a:t>
            </a:r>
            <a:r>
              <a:rPr lang="zh-TW" altLang="zh-TW" sz="2000" kern="100" dirty="0" smtClean="0"/>
              <a:t>」</a:t>
            </a:r>
            <a:r>
              <a:rPr lang="zh-TW" altLang="en-US" sz="2000" kern="100" dirty="0" smtClean="0">
                <a:latin typeface="微軟正黑體"/>
                <a:ea typeface="微軟正黑體"/>
              </a:rPr>
              <a:t>：</a:t>
            </a:r>
            <a:r>
              <a:rPr lang="zh-TW" altLang="zh-TW" sz="2000" kern="100" dirty="0" smtClean="0"/>
              <a:t>族群</a:t>
            </a:r>
            <a:r>
              <a:rPr lang="zh-TW" altLang="zh-TW" sz="2000" kern="100" dirty="0"/>
              <a:t>代表性合適；結果可靠、</a:t>
            </a:r>
            <a:r>
              <a:rPr lang="zh-TW" altLang="zh-TW" sz="2000" kern="100" dirty="0" smtClean="0"/>
              <a:t>精確</a:t>
            </a:r>
            <a:endParaRPr lang="en-US" altLang="zh-TW" sz="2000" kern="100" dirty="0" smtClean="0"/>
          </a:p>
          <a:p>
            <a:pPr lvl="1">
              <a:defRPr/>
            </a:pPr>
            <a:r>
              <a:rPr lang="zh-TW" altLang="zh-TW" sz="2000" kern="100" dirty="0" smtClean="0"/>
              <a:t>「</a:t>
            </a:r>
            <a:r>
              <a:rPr lang="zh-TW" altLang="zh-TW" sz="2000" kern="100" dirty="0"/>
              <a:t>效益</a:t>
            </a:r>
            <a:r>
              <a:rPr lang="zh-TW" altLang="zh-TW" sz="2000" kern="100" dirty="0" smtClean="0"/>
              <a:t>」</a:t>
            </a:r>
            <a:r>
              <a:rPr lang="en-US" altLang="zh-TW" sz="2000" kern="100" dirty="0" smtClean="0">
                <a:latin typeface="微軟正黑體"/>
                <a:ea typeface="微軟正黑體"/>
              </a:rPr>
              <a:t>：</a:t>
            </a:r>
            <a:r>
              <a:rPr lang="zh-TW" altLang="zh-TW" sz="2000" kern="100" dirty="0" smtClean="0"/>
              <a:t>結果</a:t>
            </a:r>
            <a:r>
              <a:rPr lang="zh-TW" altLang="zh-TW" sz="2000" kern="100" dirty="0"/>
              <a:t>的重要性及其統計與臨床</a:t>
            </a:r>
            <a:r>
              <a:rPr lang="zh-TW" altLang="zh-TW" sz="2000" kern="100" dirty="0" smtClean="0"/>
              <a:t>意義</a:t>
            </a:r>
            <a:endParaRPr lang="en-US" altLang="zh-TW" sz="2000" dirty="0" smtClean="0">
              <a:latin typeface="+mn-ea"/>
            </a:endParaRPr>
          </a:p>
          <a:p>
            <a:pPr>
              <a:defRPr/>
            </a:pPr>
            <a:endParaRPr lang="en-US" altLang="zh-TW" sz="2000" dirty="0" smtClean="0">
              <a:latin typeface="+mn-ea"/>
            </a:endParaRPr>
          </a:p>
          <a:p>
            <a:pPr>
              <a:defRPr/>
            </a:pPr>
            <a:r>
              <a:rPr lang="zh-TW" altLang="en-US" sz="2000" dirty="0" smtClean="0">
                <a:latin typeface="+mn-ea"/>
              </a:rPr>
              <a:t>正確</a:t>
            </a:r>
            <a:r>
              <a:rPr lang="zh-TW" altLang="en-US" sz="2000" dirty="0">
                <a:latin typeface="+mn-ea"/>
              </a:rPr>
              <a:t>地</a:t>
            </a:r>
            <a:r>
              <a:rPr lang="zh-TW" altLang="en-US" sz="2000" dirty="0" smtClean="0">
                <a:latin typeface="+mn-ea"/>
              </a:rPr>
              <a:t>評定證據等級</a:t>
            </a:r>
            <a:endParaRPr lang="en-US" altLang="zh-TW" sz="2000" dirty="0" smtClean="0">
              <a:latin typeface="+mn-ea"/>
            </a:endParaRPr>
          </a:p>
          <a:p>
            <a:pPr>
              <a:defRPr/>
            </a:pP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2815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0000FF"/>
                </a:solidFill>
              </a:rPr>
              <a:t>評讀工具</a:t>
            </a:r>
            <a:endParaRPr lang="zh-TW" alt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11</a:t>
            </a:fld>
            <a:endParaRPr lang="zh-TW" altLang="en-US"/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55" t="23250" r="15052" b="14734"/>
          <a:stretch/>
        </p:blipFill>
        <p:spPr bwMode="auto">
          <a:xfrm>
            <a:off x="159971" y="1674055"/>
            <a:ext cx="8876525" cy="49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1923342" y="5514535"/>
            <a:ext cx="1832732" cy="3798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6418436" y="782489"/>
            <a:ext cx="2554930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altLang="zh-TW" sz="2000" b="1" dirty="0"/>
              <a:t>http://www.cebm.net/</a:t>
            </a:r>
            <a:endParaRPr lang="zh-TW" altLang="en-US" sz="2000" b="1" dirty="0"/>
          </a:p>
        </p:txBody>
      </p:sp>
      <p:sp>
        <p:nvSpPr>
          <p:cNvPr id="6" name="矩形 5"/>
          <p:cNvSpPr/>
          <p:nvPr/>
        </p:nvSpPr>
        <p:spPr>
          <a:xfrm>
            <a:off x="4397990" y="5514535"/>
            <a:ext cx="1985168" cy="1015663"/>
          </a:xfrm>
          <a:prstGeom prst="rect">
            <a:avLst/>
          </a:prstGeom>
          <a:solidFill>
            <a:srgbClr val="660033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zh-TW" altLang="en-US" sz="2000" b="1" dirty="0">
                <a:solidFill>
                  <a:srgbClr val="FFFF00"/>
                </a:solidFill>
              </a:rPr>
              <a:t>不同研究設計有不同的評讀工具，應正確使用</a:t>
            </a:r>
          </a:p>
        </p:txBody>
      </p:sp>
    </p:spTree>
    <p:extLst>
      <p:ext uri="{BB962C8B-B14F-4D97-AF65-F5344CB8AC3E}">
        <p14:creationId xmlns:p14="http://schemas.microsoft.com/office/powerpoint/2010/main" val="2470436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>
                <a:solidFill>
                  <a:srgbClr val="0000FF"/>
                </a:solidFill>
              </a:rPr>
              <a:t>評讀工具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62D71ACF-0DB1-469E-BEE5-6C0AF2D17CC9}" type="slidenum">
              <a:rPr lang="zh-TW" altLang="en-US" smtClean="0"/>
              <a:pPr>
                <a:defRPr/>
              </a:pPr>
              <a:t>12</a:t>
            </a:fld>
            <a:endParaRPr lang="zh-TW" altLang="en-US"/>
          </a:p>
        </p:txBody>
      </p:sp>
      <p:pic>
        <p:nvPicPr>
          <p:cNvPr id="6963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5" t="23077" r="41731" b="61731"/>
          <a:stretch>
            <a:fillRect/>
          </a:stretch>
        </p:blipFill>
        <p:spPr bwMode="auto">
          <a:xfrm>
            <a:off x="4448175" y="160338"/>
            <a:ext cx="4502150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141288" y="6389688"/>
            <a:ext cx="2538412" cy="36988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altLang="zh-TW" b="1" dirty="0">
                <a:solidFill>
                  <a:schemeClr val="bg1"/>
                </a:solidFill>
                <a:latin typeface="+mn-lt"/>
              </a:rPr>
              <a:t>http://www.casp-uk.net/</a:t>
            </a:r>
            <a:endParaRPr lang="zh-TW" altLang="en-US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6963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7" t="21922" r="11731" b="6923"/>
          <a:stretch>
            <a:fillRect/>
          </a:stretch>
        </p:blipFill>
        <p:spPr bwMode="auto">
          <a:xfrm>
            <a:off x="1531938" y="1612900"/>
            <a:ext cx="6654800" cy="464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7286625" y="928688"/>
            <a:ext cx="1338263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b="1" dirty="0">
                <a:solidFill>
                  <a:srgbClr val="FF0000"/>
                </a:solidFill>
                <a:latin typeface="+mn-ea"/>
                <a:ea typeface="+mn-ea"/>
              </a:rPr>
              <a:t>三箭頭標記</a:t>
            </a:r>
          </a:p>
        </p:txBody>
      </p:sp>
      <p:sp>
        <p:nvSpPr>
          <p:cNvPr id="9" name="矩形 8"/>
          <p:cNvSpPr/>
          <p:nvPr/>
        </p:nvSpPr>
        <p:spPr>
          <a:xfrm>
            <a:off x="1431925" y="3895725"/>
            <a:ext cx="2160588" cy="173831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2285999" y="1086922"/>
            <a:ext cx="5000625" cy="36933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zh-TW" altLang="en-US" b="1" dirty="0">
                <a:solidFill>
                  <a:srgbClr val="FFFF00"/>
                </a:solidFill>
              </a:rPr>
              <a:t>搜尋研究</a:t>
            </a:r>
            <a:r>
              <a:rPr lang="zh-TW" altLang="en-US" b="1" dirty="0" smtClean="0">
                <a:solidFill>
                  <a:srgbClr val="FFFF00"/>
                </a:solidFill>
              </a:rPr>
              <a:t>證據</a:t>
            </a:r>
            <a:r>
              <a:rPr lang="zh-TW" altLang="en-US" b="1" dirty="0">
                <a:solidFill>
                  <a:srgbClr val="FFFF00"/>
                </a:solidFill>
              </a:rPr>
              <a:t>、評讀研究</a:t>
            </a:r>
            <a:r>
              <a:rPr lang="zh-TW" altLang="en-US" b="1" dirty="0" smtClean="0">
                <a:solidFill>
                  <a:srgbClr val="FFFF00"/>
                </a:solidFill>
              </a:rPr>
              <a:t>證據</a:t>
            </a:r>
            <a:r>
              <a:rPr lang="zh-TW" altLang="en-US" b="1" dirty="0" smtClean="0">
                <a:solidFill>
                  <a:srgbClr val="FFFF00"/>
                </a:solidFill>
                <a:latin typeface="微軟正黑體"/>
                <a:ea typeface="微軟正黑體"/>
              </a:rPr>
              <a:t>、</a:t>
            </a:r>
            <a:r>
              <a:rPr lang="zh-TW" altLang="en-US" b="1" dirty="0" smtClean="0">
                <a:solidFill>
                  <a:srgbClr val="FFFF00"/>
                </a:solidFill>
              </a:rPr>
              <a:t>依</a:t>
            </a:r>
            <a:r>
              <a:rPr lang="zh-TW" altLang="en-US" b="1" dirty="0">
                <a:solidFill>
                  <a:srgbClr val="FFFF00"/>
                </a:solidFill>
              </a:rPr>
              <a:t>研究證據行醫</a:t>
            </a:r>
          </a:p>
        </p:txBody>
      </p:sp>
    </p:spTree>
    <p:extLst>
      <p:ext uri="{BB962C8B-B14F-4D97-AF65-F5344CB8AC3E}">
        <p14:creationId xmlns:p14="http://schemas.microsoft.com/office/powerpoint/2010/main" val="318382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0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100" b="1" u="sng" dirty="0" smtClean="0">
                <a:solidFill>
                  <a:srgbClr val="008000"/>
                </a:solidFill>
                <a:latin typeface="+mn-ea"/>
                <a:ea typeface="+mn-ea"/>
              </a:rPr>
              <a:t>C</a:t>
            </a:r>
            <a:r>
              <a:rPr lang="en-US" altLang="zh-TW" sz="3100" dirty="0" smtClean="0">
                <a:latin typeface="+mn-ea"/>
                <a:ea typeface="+mn-ea"/>
              </a:rPr>
              <a:t>RITICAL </a:t>
            </a:r>
            <a:r>
              <a:rPr lang="en-US" altLang="zh-TW" sz="3100" b="1" u="sng" dirty="0">
                <a:solidFill>
                  <a:srgbClr val="008000"/>
                </a:solidFill>
                <a:latin typeface="+mn-ea"/>
                <a:ea typeface="+mn-ea"/>
              </a:rPr>
              <a:t>A</a:t>
            </a:r>
            <a:r>
              <a:rPr lang="en-US" altLang="zh-TW" sz="3100" dirty="0">
                <a:latin typeface="+mn-ea"/>
                <a:ea typeface="+mn-ea"/>
              </a:rPr>
              <a:t>PPRAISAL </a:t>
            </a:r>
            <a:r>
              <a:rPr lang="en-US" altLang="zh-TW" sz="3100" b="1" u="sng" dirty="0">
                <a:solidFill>
                  <a:srgbClr val="008000"/>
                </a:solidFill>
                <a:latin typeface="+mn-ea"/>
                <a:ea typeface="+mn-ea"/>
              </a:rPr>
              <a:t>S</a:t>
            </a:r>
            <a:r>
              <a:rPr lang="en-US" altLang="zh-TW" sz="3100" dirty="0">
                <a:latin typeface="+mn-ea"/>
                <a:ea typeface="+mn-ea"/>
              </a:rPr>
              <a:t>KILLS </a:t>
            </a:r>
            <a:r>
              <a:rPr lang="en-US" altLang="zh-TW" sz="3100" b="1" u="sng" dirty="0">
                <a:solidFill>
                  <a:srgbClr val="008000"/>
                </a:solidFill>
                <a:latin typeface="+mn-ea"/>
                <a:ea typeface="+mn-ea"/>
              </a:rPr>
              <a:t>P</a:t>
            </a:r>
            <a:r>
              <a:rPr lang="en-US" altLang="zh-TW" sz="3100" dirty="0">
                <a:latin typeface="+mn-ea"/>
                <a:ea typeface="+mn-ea"/>
              </a:rPr>
              <a:t>ROGRAMME </a:t>
            </a:r>
            <a:br>
              <a:rPr lang="en-US" altLang="zh-TW" sz="3100" dirty="0">
                <a:latin typeface="+mn-ea"/>
                <a:ea typeface="+mn-ea"/>
              </a:rPr>
            </a:br>
            <a:r>
              <a:rPr lang="en-US" altLang="zh-TW" sz="2000" dirty="0">
                <a:latin typeface="+mn-ea"/>
                <a:ea typeface="+mn-ea"/>
              </a:rPr>
              <a:t>Making sense of evidence about clinical effectiveness </a:t>
            </a:r>
            <a:endParaRPr lang="zh-TW" altLang="en-US" sz="2000" dirty="0">
              <a:latin typeface="+mn-ea"/>
              <a:ea typeface="+mn-ea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13</a:t>
            </a:fld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 smtClean="0">
                <a:latin typeface="+mn-ea"/>
              </a:rPr>
              <a:t>11 </a:t>
            </a:r>
            <a:r>
              <a:rPr lang="en-US" altLang="zh-TW" sz="2800" dirty="0">
                <a:latin typeface="+mn-ea"/>
              </a:rPr>
              <a:t>questions to help you make sense of a trial </a:t>
            </a:r>
            <a:endParaRPr lang="zh-TW" altLang="en-US" sz="2800" dirty="0">
              <a:latin typeface="+mn-ea"/>
            </a:endParaRPr>
          </a:p>
        </p:txBody>
      </p:sp>
      <p:pic>
        <p:nvPicPr>
          <p:cNvPr id="7373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637" y="2757185"/>
            <a:ext cx="8204616" cy="2449253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6588224" y="6271281"/>
            <a:ext cx="23962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/>
              <a:t>RCT checklist_14.10.10 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374335" y="6276605"/>
            <a:ext cx="4359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/>
              <a:t>©Critical Appraisal Skills </a:t>
            </a:r>
            <a:r>
              <a:rPr lang="en-US" altLang="zh-TW" dirty="0" err="1"/>
              <a:t>Programme</a:t>
            </a:r>
            <a:r>
              <a:rPr lang="en-US" altLang="zh-TW" dirty="0"/>
              <a:t> (CASP) </a:t>
            </a:r>
            <a:endParaRPr lang="zh-TW" altLang="en-US" dirty="0"/>
          </a:p>
        </p:txBody>
      </p:sp>
      <p:cxnSp>
        <p:nvCxnSpPr>
          <p:cNvPr id="8" name="直線接點 7"/>
          <p:cNvCxnSpPr/>
          <p:nvPr/>
        </p:nvCxnSpPr>
        <p:spPr>
          <a:xfrm>
            <a:off x="5580112" y="3789040"/>
            <a:ext cx="864096" cy="0"/>
          </a:xfrm>
          <a:prstGeom prst="line">
            <a:avLst/>
          </a:prstGeom>
          <a:ln w="38100" cmpd="sng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9"/>
          <p:cNvCxnSpPr/>
          <p:nvPr/>
        </p:nvCxnSpPr>
        <p:spPr>
          <a:xfrm>
            <a:off x="3851920" y="4437112"/>
            <a:ext cx="1004116" cy="0"/>
          </a:xfrm>
          <a:prstGeom prst="line">
            <a:avLst/>
          </a:prstGeom>
          <a:ln w="38100" cmpd="sng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/>
          <p:cNvCxnSpPr/>
          <p:nvPr/>
        </p:nvCxnSpPr>
        <p:spPr>
          <a:xfrm>
            <a:off x="4139952" y="5085184"/>
            <a:ext cx="716084" cy="0"/>
          </a:xfrm>
          <a:prstGeom prst="line">
            <a:avLst/>
          </a:prstGeom>
          <a:ln w="38100" cmpd="sng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320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標題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zh-TW" altLang="en-US" smtClean="0"/>
              <a:t>文獻評讀</a:t>
            </a:r>
            <a:r>
              <a:rPr lang="en-US" altLang="zh-TW" smtClean="0"/>
              <a:t>(</a:t>
            </a:r>
            <a:r>
              <a:rPr lang="zh-TW" altLang="en-US" smtClean="0"/>
              <a:t>毒</a:t>
            </a:r>
            <a:r>
              <a:rPr lang="en-US" altLang="zh-TW" smtClean="0"/>
              <a:t>)</a:t>
            </a:r>
            <a:r>
              <a:rPr lang="zh-TW" altLang="en-US" smtClean="0"/>
              <a:t>技巧</a:t>
            </a:r>
            <a:r>
              <a:rPr lang="en-US" altLang="zh-TW" smtClean="0"/>
              <a:t>- VIP</a:t>
            </a:r>
            <a:r>
              <a:rPr lang="zh-TW" altLang="en-US" smtClean="0"/>
              <a:t>三部曲</a:t>
            </a:r>
          </a:p>
        </p:txBody>
      </p:sp>
      <p:sp>
        <p:nvSpPr>
          <p:cNvPr id="70659" name="內容版面配置區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972050"/>
          </a:xfrm>
        </p:spPr>
        <p:txBody>
          <a:bodyPr/>
          <a:lstStyle/>
          <a:p>
            <a:r>
              <a:rPr lang="zh-TW" altLang="en-US" sz="2400" dirty="0" smtClean="0"/>
              <a:t>效度</a:t>
            </a:r>
            <a:r>
              <a:rPr lang="zh-TW" altLang="en-US" sz="2400" dirty="0"/>
              <a:t> 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V</a:t>
            </a:r>
            <a:r>
              <a:rPr lang="en-US" altLang="zh-TW" sz="2400" dirty="0" smtClean="0"/>
              <a:t>alidity</a:t>
            </a:r>
            <a:endParaRPr lang="zh-TW" altLang="en-US" sz="2400" dirty="0" smtClean="0"/>
          </a:p>
          <a:p>
            <a:pPr lvl="1"/>
            <a:r>
              <a:rPr lang="zh-TW" altLang="en-US" sz="2400" dirty="0" smtClean="0"/>
              <a:t>研究</a:t>
            </a:r>
            <a:r>
              <a:rPr lang="zh-TW" altLang="en-US" sz="2400" b="1" dirty="0" smtClean="0">
                <a:solidFill>
                  <a:srgbClr val="009900"/>
                </a:solidFill>
              </a:rPr>
              <a:t>方法</a:t>
            </a:r>
            <a:r>
              <a:rPr lang="zh-TW" altLang="en-US" sz="2400" dirty="0" smtClean="0"/>
              <a:t>的探討</a:t>
            </a:r>
            <a:endParaRPr lang="en-US" altLang="zh-TW" sz="2400" dirty="0" smtClean="0"/>
          </a:p>
          <a:p>
            <a:pPr lvl="1"/>
            <a:r>
              <a:rPr lang="zh-TW" altLang="en-US" sz="2400" dirty="0" smtClean="0"/>
              <a:t>我們能相信這篇文獻嗎？</a:t>
            </a:r>
            <a:endParaRPr lang="en-US" altLang="zh-TW" sz="2400" dirty="0" smtClean="0"/>
          </a:p>
          <a:p>
            <a:endParaRPr lang="en-US" altLang="zh-TW" sz="2400" dirty="0" smtClean="0"/>
          </a:p>
          <a:p>
            <a:r>
              <a:rPr lang="zh-TW" altLang="en-US" sz="2400" dirty="0" smtClean="0"/>
              <a:t>重要性 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I</a:t>
            </a:r>
            <a:r>
              <a:rPr lang="en-US" altLang="zh-TW" sz="2400" dirty="0" smtClean="0"/>
              <a:t>mportance/Impact</a:t>
            </a:r>
            <a:endParaRPr lang="zh-TW" altLang="en-US" sz="2400" dirty="0" smtClean="0"/>
          </a:p>
          <a:p>
            <a:pPr lvl="1"/>
            <a:r>
              <a:rPr lang="zh-TW" altLang="en-US" sz="2400" dirty="0" smtClean="0"/>
              <a:t>研究</a:t>
            </a:r>
            <a:r>
              <a:rPr lang="zh-TW" altLang="en-US" sz="2400" b="1" dirty="0" smtClean="0">
                <a:solidFill>
                  <a:srgbClr val="009900"/>
                </a:solidFill>
              </a:rPr>
              <a:t>結果</a:t>
            </a:r>
            <a:r>
              <a:rPr lang="zh-TW" altLang="en-US" sz="2400" dirty="0" smtClean="0"/>
              <a:t>的分析</a:t>
            </a:r>
            <a:endParaRPr lang="en-US" altLang="zh-TW" sz="2400" dirty="0" smtClean="0"/>
          </a:p>
          <a:p>
            <a:pPr lvl="1"/>
            <a:r>
              <a:rPr lang="zh-TW" altLang="en-US" sz="2400" dirty="0" smtClean="0"/>
              <a:t>我們相信它，但這個結論重要嗎？</a:t>
            </a:r>
            <a:endParaRPr lang="en-US" altLang="zh-TW" sz="2400" dirty="0" smtClean="0"/>
          </a:p>
          <a:p>
            <a:endParaRPr lang="en-US" altLang="zh-TW" sz="2400" dirty="0" smtClean="0"/>
          </a:p>
          <a:p>
            <a:r>
              <a:rPr lang="zh-TW" altLang="en-US" sz="2400" dirty="0" smtClean="0"/>
              <a:t>臨床適用性 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P</a:t>
            </a:r>
            <a:r>
              <a:rPr lang="en-US" altLang="zh-TW" sz="2400" dirty="0" smtClean="0"/>
              <a:t>ractice/Applicability</a:t>
            </a:r>
            <a:endParaRPr lang="zh-TW" altLang="en-US" sz="2400" dirty="0" smtClean="0"/>
          </a:p>
          <a:p>
            <a:pPr lvl="1"/>
            <a:r>
              <a:rPr lang="zh-TW" altLang="en-US" sz="2400" dirty="0" smtClean="0"/>
              <a:t>如何在臨床</a:t>
            </a:r>
            <a:r>
              <a:rPr lang="zh-TW" altLang="en-US" sz="2400" b="1" dirty="0" smtClean="0">
                <a:solidFill>
                  <a:srgbClr val="009900"/>
                </a:solidFill>
              </a:rPr>
              <a:t>運用</a:t>
            </a:r>
            <a:endParaRPr lang="en-US" altLang="zh-TW" sz="2400" b="1" dirty="0" smtClean="0">
              <a:solidFill>
                <a:srgbClr val="009900"/>
              </a:solidFill>
            </a:endParaRPr>
          </a:p>
          <a:p>
            <a:pPr lvl="1"/>
            <a:r>
              <a:rPr lang="zh-TW" altLang="en-US" sz="2400" dirty="0" smtClean="0"/>
              <a:t>如果我們相信它，這個結論可以應用在我們的病患嗎？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14</a:t>
            </a:fld>
            <a:endParaRPr lang="zh-TW" altLang="en-US"/>
          </a:p>
        </p:txBody>
      </p:sp>
      <p:pic>
        <p:nvPicPr>
          <p:cNvPr id="5" name="Picture 2" descr="http://www.colourbox.com/preview/2126396-950999-3d-man-standing-as-a-vip-person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885180"/>
            <a:ext cx="2592288" cy="207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2043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3600" dirty="0">
                <a:latin typeface="+mn-ea"/>
                <a:ea typeface="+mn-ea"/>
              </a:rPr>
              <a:t>A/ Are the results of the trial </a:t>
            </a:r>
            <a:r>
              <a:rPr lang="en-US" altLang="zh-TW" sz="3600" u="sng" dirty="0">
                <a:latin typeface="+mn-ea"/>
                <a:ea typeface="+mn-ea"/>
              </a:rPr>
              <a:t>valid</a:t>
            </a:r>
            <a:r>
              <a:rPr lang="en-US" altLang="zh-TW" sz="3600" dirty="0">
                <a:latin typeface="+mn-ea"/>
                <a:ea typeface="+mn-ea"/>
              </a:rPr>
              <a:t>? </a:t>
            </a:r>
            <a:r>
              <a:rPr lang="en-US" altLang="zh-TW" sz="2400" dirty="0" smtClean="0">
                <a:solidFill>
                  <a:srgbClr val="FF3300"/>
                </a:solidFill>
                <a:latin typeface="+mn-ea"/>
                <a:ea typeface="+mn-ea"/>
              </a:rPr>
              <a:t>Screening Questions 1-3 </a:t>
            </a:r>
            <a:r>
              <a:rPr lang="en-US" altLang="zh-TW" sz="3600" dirty="0"/>
              <a:t>	</a:t>
            </a:r>
            <a:endParaRPr lang="zh-TW" altLang="en-US" sz="3600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15</a:t>
            </a:fld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 smtClean="0">
                <a:latin typeface="+mn-ea"/>
              </a:rPr>
              <a:t>1.</a:t>
            </a:r>
            <a:r>
              <a:rPr lang="en-US" altLang="zh-TW" sz="2800" dirty="0">
                <a:latin typeface="+mn-ea"/>
              </a:rPr>
              <a:t> Did the trial address a </a:t>
            </a:r>
            <a:r>
              <a:rPr lang="en-US" altLang="zh-TW" sz="2800" u="sng" dirty="0">
                <a:latin typeface="+mn-ea"/>
              </a:rPr>
              <a:t>clearly</a:t>
            </a:r>
            <a:r>
              <a:rPr lang="en-US" altLang="zh-TW" sz="2800" dirty="0">
                <a:latin typeface="+mn-ea"/>
              </a:rPr>
              <a:t> focused issue? </a:t>
            </a:r>
          </a:p>
          <a:p>
            <a:pPr lvl="1"/>
            <a:endParaRPr lang="en-US" altLang="zh-TW" sz="2800" dirty="0" smtClean="0">
              <a:latin typeface="+mn-ea"/>
            </a:endParaRPr>
          </a:p>
          <a:p>
            <a:pPr lvl="1"/>
            <a:r>
              <a:rPr lang="en-US" altLang="zh-TW" sz="2800" dirty="0" smtClean="0">
                <a:latin typeface="+mn-ea"/>
              </a:rPr>
              <a:t>- </a:t>
            </a:r>
            <a:r>
              <a:rPr lang="en-US" altLang="zh-TW" sz="2800" dirty="0">
                <a:latin typeface="+mn-ea"/>
              </a:rPr>
              <a:t>the </a:t>
            </a:r>
            <a:r>
              <a:rPr lang="en-US" altLang="zh-TW" sz="2800" b="1" dirty="0">
                <a:solidFill>
                  <a:srgbClr val="FF0000"/>
                </a:solidFill>
                <a:latin typeface="+mn-ea"/>
              </a:rPr>
              <a:t>p</a:t>
            </a:r>
            <a:r>
              <a:rPr lang="en-US" altLang="zh-TW" sz="2800" dirty="0">
                <a:latin typeface="+mn-ea"/>
              </a:rPr>
              <a:t>opulation studied </a:t>
            </a:r>
          </a:p>
          <a:p>
            <a:pPr lvl="1"/>
            <a:r>
              <a:rPr lang="en-US" altLang="zh-TW" sz="2800" dirty="0">
                <a:latin typeface="+mn-ea"/>
              </a:rPr>
              <a:t>- the </a:t>
            </a:r>
            <a:r>
              <a:rPr lang="en-US" altLang="zh-TW" sz="2800" b="1" dirty="0">
                <a:solidFill>
                  <a:srgbClr val="FF0000"/>
                </a:solidFill>
                <a:latin typeface="+mn-ea"/>
              </a:rPr>
              <a:t>i</a:t>
            </a:r>
            <a:r>
              <a:rPr lang="en-US" altLang="zh-TW" sz="2800" dirty="0">
                <a:latin typeface="+mn-ea"/>
              </a:rPr>
              <a:t>ntervention given </a:t>
            </a:r>
          </a:p>
          <a:p>
            <a:pPr lvl="1"/>
            <a:r>
              <a:rPr lang="en-US" altLang="zh-TW" sz="2800" dirty="0">
                <a:latin typeface="+mn-ea"/>
              </a:rPr>
              <a:t>- the </a:t>
            </a:r>
            <a:r>
              <a:rPr lang="en-US" altLang="zh-TW" sz="2800" b="1" dirty="0">
                <a:solidFill>
                  <a:srgbClr val="FF0000"/>
                </a:solidFill>
                <a:latin typeface="+mn-ea"/>
              </a:rPr>
              <a:t>c</a:t>
            </a:r>
            <a:r>
              <a:rPr lang="en-US" altLang="zh-TW" sz="2800" dirty="0">
                <a:latin typeface="+mn-ea"/>
              </a:rPr>
              <a:t>omparator given </a:t>
            </a:r>
          </a:p>
          <a:p>
            <a:pPr lvl="1"/>
            <a:r>
              <a:rPr lang="en-US" altLang="zh-TW" sz="2800" dirty="0">
                <a:latin typeface="+mn-ea"/>
              </a:rPr>
              <a:t>- the </a:t>
            </a:r>
            <a:r>
              <a:rPr lang="en-US" altLang="zh-TW" sz="2800" b="1" dirty="0">
                <a:solidFill>
                  <a:srgbClr val="FF0000"/>
                </a:solidFill>
                <a:latin typeface="+mn-ea"/>
              </a:rPr>
              <a:t>o</a:t>
            </a:r>
            <a:r>
              <a:rPr lang="en-US" altLang="zh-TW" sz="2800" dirty="0">
                <a:latin typeface="+mn-ea"/>
              </a:rPr>
              <a:t>utcomes considered 	</a:t>
            </a:r>
          </a:p>
          <a:p>
            <a:endParaRPr lang="zh-TW" altLang="en-US" sz="2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2739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sz="4000" dirty="0">
                <a:latin typeface="+mn-ea"/>
              </a:rPr>
              <a:t>A/ Are the results of the trial </a:t>
            </a:r>
            <a:r>
              <a:rPr lang="en-US" altLang="zh-TW" sz="4000" u="sng" dirty="0">
                <a:latin typeface="+mn-ea"/>
              </a:rPr>
              <a:t>valid</a:t>
            </a:r>
            <a:r>
              <a:rPr lang="en-US" altLang="zh-TW" sz="4000" dirty="0">
                <a:latin typeface="+mn-ea"/>
              </a:rPr>
              <a:t>? </a:t>
            </a:r>
            <a:r>
              <a:rPr lang="en-US" altLang="zh-TW" sz="2700" dirty="0">
                <a:solidFill>
                  <a:srgbClr val="FF3300"/>
                </a:solidFill>
                <a:latin typeface="+mn-ea"/>
              </a:rPr>
              <a:t>Screening </a:t>
            </a:r>
            <a:r>
              <a:rPr lang="en-US" altLang="zh-TW" sz="2700" dirty="0" smtClean="0">
                <a:solidFill>
                  <a:srgbClr val="FF3300"/>
                </a:solidFill>
                <a:latin typeface="+mn-ea"/>
              </a:rPr>
              <a:t>Questions 1-3</a:t>
            </a:r>
            <a:endParaRPr lang="zh-TW" altLang="en-US" sz="2700" dirty="0">
              <a:solidFill>
                <a:srgbClr val="FF3300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16</a:t>
            </a:fld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sz="2800" dirty="0" smtClean="0">
                <a:latin typeface="微軟正黑體" pitchFamily="34" charset="-120"/>
                <a:ea typeface="微軟正黑體" pitchFamily="34" charset="-120"/>
              </a:rPr>
              <a:t>2.</a:t>
            </a:r>
            <a:r>
              <a:rPr lang="en-US" altLang="zh-TW" sz="2800" dirty="0">
                <a:latin typeface="微軟正黑體" pitchFamily="34" charset="-120"/>
                <a:ea typeface="微軟正黑體" pitchFamily="34" charset="-120"/>
              </a:rPr>
              <a:t> Was the assignment of patients to treatments </a:t>
            </a:r>
            <a:r>
              <a:rPr lang="en-US" altLang="zh-TW" sz="28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randomized</a:t>
            </a:r>
            <a:r>
              <a:rPr lang="en-US" altLang="zh-TW" sz="2800" dirty="0">
                <a:latin typeface="微軟正黑體" pitchFamily="34" charset="-120"/>
                <a:ea typeface="微軟正黑體" pitchFamily="34" charset="-120"/>
              </a:rPr>
              <a:t>? 	</a:t>
            </a:r>
          </a:p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endParaRPr lang="en-US" altLang="zh-TW" sz="2800" dirty="0" smtClean="0">
              <a:solidFill>
                <a:srgbClr val="009900"/>
              </a:solidFill>
              <a:latin typeface="+mn-ea"/>
            </a:endParaRPr>
          </a:p>
          <a:p>
            <a:pPr marL="594360" lvl="2" indent="-320040">
              <a:spcBef>
                <a:spcPts val="700"/>
              </a:spcBef>
              <a:buSzPct val="60000"/>
              <a:buFont typeface="Wingdings"/>
              <a:buChar char=""/>
            </a:pPr>
            <a:r>
              <a:rPr lang="zh-TW" altLang="en-US" sz="2800" dirty="0" smtClean="0">
                <a:solidFill>
                  <a:srgbClr val="008000"/>
                </a:solidFill>
                <a:latin typeface="+mn-ea"/>
              </a:rPr>
              <a:t>無法</a:t>
            </a:r>
            <a:r>
              <a:rPr lang="zh-TW" altLang="en-US" sz="2800" dirty="0">
                <a:solidFill>
                  <a:srgbClr val="008000"/>
                </a:solidFill>
                <a:latin typeface="+mn-ea"/>
              </a:rPr>
              <a:t>預期會被分派到哪一組是隨機分派的精神，而不是分出來的比例。</a:t>
            </a:r>
            <a:endParaRPr lang="en-US" altLang="zh-TW" sz="2800" dirty="0">
              <a:solidFill>
                <a:srgbClr val="008000"/>
              </a:solidFill>
              <a:latin typeface="+mn-ea"/>
            </a:endParaRPr>
          </a:p>
          <a:p>
            <a:endParaRPr lang="zh-TW" altLang="en-US" dirty="0"/>
          </a:p>
        </p:txBody>
      </p:sp>
      <p:pic>
        <p:nvPicPr>
          <p:cNvPr id="2050" name="Picture 2" descr="http://pic4.nipic.com/20090819/779917_073540006_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741197"/>
            <a:ext cx="2197166" cy="292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4356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sz="4000" dirty="0">
                <a:latin typeface="+mn-ea"/>
              </a:rPr>
              <a:t>A/ Are the results of the trial </a:t>
            </a:r>
            <a:r>
              <a:rPr lang="en-US" altLang="zh-TW" sz="4000" u="sng" dirty="0">
                <a:latin typeface="+mn-ea"/>
              </a:rPr>
              <a:t>valid</a:t>
            </a:r>
            <a:r>
              <a:rPr lang="en-US" altLang="zh-TW" sz="4000" dirty="0">
                <a:latin typeface="+mn-ea"/>
              </a:rPr>
              <a:t>? </a:t>
            </a:r>
            <a:r>
              <a:rPr lang="en-US" altLang="zh-TW" sz="3100" dirty="0">
                <a:solidFill>
                  <a:srgbClr val="FF3300"/>
                </a:solidFill>
                <a:latin typeface="+mn-ea"/>
              </a:rPr>
              <a:t>Screening </a:t>
            </a:r>
            <a:r>
              <a:rPr lang="en-US" altLang="zh-TW" sz="3100" dirty="0" smtClean="0">
                <a:solidFill>
                  <a:srgbClr val="FF3300"/>
                </a:solidFill>
                <a:latin typeface="+mn-ea"/>
              </a:rPr>
              <a:t>Questions 1-3</a:t>
            </a:r>
            <a:endParaRPr lang="zh-TW" altLang="en-US" sz="3100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17</a:t>
            </a:fld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 smtClean="0">
                <a:latin typeface="+mn-ea"/>
              </a:rPr>
              <a:t>3. </a:t>
            </a:r>
            <a:r>
              <a:rPr lang="en-US" altLang="zh-TW" sz="2800" dirty="0">
                <a:latin typeface="+mn-ea"/>
              </a:rPr>
              <a:t>Were all of the patients who entered the trial properly </a:t>
            </a:r>
            <a:r>
              <a:rPr lang="en-US" altLang="zh-TW" sz="2800" b="1" dirty="0">
                <a:solidFill>
                  <a:srgbClr val="FF0000"/>
                </a:solidFill>
                <a:latin typeface="+mn-ea"/>
              </a:rPr>
              <a:t>accounted</a:t>
            </a:r>
            <a:r>
              <a:rPr lang="en-US" altLang="zh-TW" sz="2800" dirty="0">
                <a:latin typeface="+mn-ea"/>
              </a:rPr>
              <a:t> for at its conclusion </a:t>
            </a:r>
            <a:endParaRPr lang="en-US" altLang="zh-TW" sz="2800" dirty="0" smtClean="0">
              <a:latin typeface="+mn-ea"/>
            </a:endParaRPr>
          </a:p>
          <a:p>
            <a:endParaRPr lang="en-US" altLang="zh-TW" sz="2800" dirty="0" smtClean="0">
              <a:latin typeface="+mn-ea"/>
            </a:endParaRPr>
          </a:p>
          <a:p>
            <a:pPr lvl="1"/>
            <a:r>
              <a:rPr lang="en-US" altLang="zh-TW" sz="2800" dirty="0" smtClean="0">
                <a:latin typeface="+mn-ea"/>
              </a:rPr>
              <a:t>- </a:t>
            </a:r>
            <a:r>
              <a:rPr lang="en-US" altLang="zh-TW" sz="2800" dirty="0">
                <a:latin typeface="+mn-ea"/>
              </a:rPr>
              <a:t>was follow up complete? </a:t>
            </a:r>
          </a:p>
          <a:p>
            <a:pPr lvl="1"/>
            <a:r>
              <a:rPr lang="en-US" altLang="zh-TW" sz="2800" dirty="0">
                <a:latin typeface="+mn-ea"/>
              </a:rPr>
              <a:t>- were patients </a:t>
            </a:r>
            <a:r>
              <a:rPr lang="en-US" altLang="zh-TW" sz="2800" dirty="0" err="1">
                <a:latin typeface="+mn-ea"/>
              </a:rPr>
              <a:t>analysed</a:t>
            </a:r>
            <a:r>
              <a:rPr lang="en-US" altLang="zh-TW" sz="2800" dirty="0">
                <a:latin typeface="+mn-ea"/>
              </a:rPr>
              <a:t> in the groups to which they were </a:t>
            </a:r>
            <a:r>
              <a:rPr lang="en-US" altLang="zh-TW" sz="2800" dirty="0" err="1">
                <a:latin typeface="+mn-ea"/>
              </a:rPr>
              <a:t>randomised</a:t>
            </a:r>
            <a:r>
              <a:rPr lang="en-US" altLang="zh-TW" sz="2800" dirty="0">
                <a:latin typeface="+mn-ea"/>
              </a:rPr>
              <a:t>? 	</a:t>
            </a:r>
          </a:p>
          <a:p>
            <a:pPr marL="0" indent="0">
              <a:buNone/>
            </a:pPr>
            <a:endParaRPr lang="en-US" altLang="zh-TW" sz="2800" dirty="0">
              <a:latin typeface="+mn-ea"/>
            </a:endParaRPr>
          </a:p>
          <a:p>
            <a:endParaRPr lang="zh-TW" altLang="en-US" sz="26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0487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sz="4000" dirty="0">
                <a:latin typeface="+mj-ea"/>
              </a:rPr>
              <a:t>A/ Are the results of the trial </a:t>
            </a:r>
            <a:r>
              <a:rPr lang="en-US" altLang="zh-TW" sz="4000" u="sng" dirty="0">
                <a:latin typeface="+mj-ea"/>
              </a:rPr>
              <a:t>valid</a:t>
            </a:r>
            <a:r>
              <a:rPr lang="en-US" altLang="zh-TW" sz="4000" dirty="0">
                <a:latin typeface="+mj-ea"/>
              </a:rPr>
              <a:t>? </a:t>
            </a:r>
            <a:r>
              <a:rPr lang="en-US" altLang="zh-TW" sz="3100" dirty="0" smtClean="0">
                <a:solidFill>
                  <a:srgbClr val="FF3300"/>
                </a:solidFill>
                <a:latin typeface="+mj-ea"/>
              </a:rPr>
              <a:t>Detailed Questions 4-6</a:t>
            </a:r>
            <a:endParaRPr lang="zh-TW" altLang="en-US" sz="3100" dirty="0">
              <a:solidFill>
                <a:srgbClr val="FF3300"/>
              </a:solidFill>
              <a:latin typeface="+mj-ea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18</a:t>
            </a:fld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sz="2800" dirty="0" smtClean="0">
                <a:latin typeface="+mn-ea"/>
              </a:rPr>
              <a:t>4. </a:t>
            </a:r>
            <a:r>
              <a:rPr lang="en-US" altLang="zh-TW" sz="2800" dirty="0">
                <a:latin typeface="+mn-ea"/>
              </a:rPr>
              <a:t>Were patients, health workers and study </a:t>
            </a:r>
            <a:r>
              <a:rPr lang="en-US" altLang="zh-TW" sz="2800" dirty="0" err="1" smtClean="0">
                <a:latin typeface="+mn-ea"/>
              </a:rPr>
              <a:t>personnel‘</a:t>
            </a:r>
            <a:r>
              <a:rPr lang="en-US" altLang="zh-TW" sz="2800" b="1" dirty="0" err="1" smtClean="0">
                <a:solidFill>
                  <a:srgbClr val="FF0000"/>
                </a:solidFill>
                <a:latin typeface="+mn-ea"/>
              </a:rPr>
              <a:t>blind</a:t>
            </a:r>
            <a:r>
              <a:rPr lang="en-US" altLang="zh-TW" sz="2800" dirty="0" err="1" smtClean="0">
                <a:latin typeface="+mn-ea"/>
              </a:rPr>
              <a:t>’to</a:t>
            </a:r>
            <a:r>
              <a:rPr lang="en-US" altLang="zh-TW" sz="2800" dirty="0" smtClean="0">
                <a:latin typeface="+mn-ea"/>
              </a:rPr>
              <a:t> </a:t>
            </a:r>
            <a:r>
              <a:rPr lang="en-US" altLang="zh-TW" sz="2800" dirty="0">
                <a:latin typeface="+mn-ea"/>
              </a:rPr>
              <a:t>treatment? 	</a:t>
            </a:r>
          </a:p>
          <a:p>
            <a:endParaRPr lang="en-US" altLang="zh-TW" sz="2800" i="1" dirty="0" smtClean="0">
              <a:latin typeface="+mn-ea"/>
            </a:endParaRPr>
          </a:p>
          <a:p>
            <a:pPr lvl="1"/>
            <a:r>
              <a:rPr lang="en-US" altLang="zh-TW" sz="2800" dirty="0" smtClean="0">
                <a:latin typeface="+mn-ea"/>
              </a:rPr>
              <a:t>- </a:t>
            </a:r>
            <a:r>
              <a:rPr lang="en-US" altLang="zh-TW" sz="2800" dirty="0">
                <a:latin typeface="+mn-ea"/>
              </a:rPr>
              <a:t>were the patients </a:t>
            </a:r>
          </a:p>
          <a:p>
            <a:pPr lvl="1"/>
            <a:r>
              <a:rPr lang="en-US" altLang="zh-TW" sz="2800" dirty="0">
                <a:latin typeface="+mn-ea"/>
              </a:rPr>
              <a:t>- were the health workers </a:t>
            </a:r>
          </a:p>
          <a:p>
            <a:pPr lvl="1"/>
            <a:r>
              <a:rPr lang="en-US" altLang="zh-TW" sz="2800" dirty="0">
                <a:latin typeface="+mn-ea"/>
              </a:rPr>
              <a:t>- were the study personnel 	</a:t>
            </a:r>
          </a:p>
          <a:p>
            <a:endParaRPr lang="zh-TW" altLang="en-US" dirty="0"/>
          </a:p>
        </p:txBody>
      </p:sp>
      <p:pic>
        <p:nvPicPr>
          <p:cNvPr id="5122" name="Picture 2" descr="http://pic8.nipic.com/20100730/2457331_001938758966_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581128"/>
            <a:ext cx="2782855" cy="2087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366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>
              <a:defRPr/>
            </a:pPr>
            <a:r>
              <a:rPr lang="zh-TW" altLang="en-US" dirty="0" smtClean="0">
                <a:ea typeface="+mn-ea"/>
              </a:rPr>
              <a:t>盲法</a:t>
            </a:r>
            <a:r>
              <a:rPr lang="en-US" altLang="zh-TW" dirty="0" smtClean="0">
                <a:ea typeface="+mn-ea"/>
              </a:rPr>
              <a:t> Blinding</a:t>
            </a:r>
            <a:endParaRPr lang="zh-TW" altLang="en-US" dirty="0">
              <a:ea typeface="+mn-ea"/>
            </a:endParaRPr>
          </a:p>
        </p:txBody>
      </p:sp>
      <p:sp>
        <p:nvSpPr>
          <p:cNvPr id="96259" name="內容版面配置區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TW" altLang="en-US" sz="2400" dirty="0" smtClean="0">
                <a:latin typeface="+mn-ea"/>
              </a:rPr>
              <a:t>單盲：受試者不知道分組情形</a:t>
            </a:r>
            <a:endParaRPr lang="en-US" altLang="zh-TW" sz="2400" dirty="0" smtClean="0">
              <a:latin typeface="+mn-ea"/>
            </a:endParaRPr>
          </a:p>
          <a:p>
            <a:pPr>
              <a:defRPr/>
            </a:pPr>
            <a:r>
              <a:rPr lang="zh-TW" altLang="en-US" sz="2400" dirty="0" smtClean="0">
                <a:latin typeface="+mn-ea"/>
              </a:rPr>
              <a:t>雙盲：受試者及研究者不知道分組情形</a:t>
            </a:r>
            <a:endParaRPr lang="en-US" altLang="zh-TW" sz="2400" dirty="0" smtClean="0">
              <a:latin typeface="+mn-ea"/>
            </a:endParaRPr>
          </a:p>
          <a:p>
            <a:pPr>
              <a:defRPr/>
            </a:pPr>
            <a:r>
              <a:rPr lang="zh-TW" altLang="en-US" sz="2400" dirty="0" smtClean="0">
                <a:latin typeface="+mn-ea"/>
              </a:rPr>
              <a:t>三盲：受試者、研究者及結果評值者</a:t>
            </a:r>
            <a:endParaRPr lang="en-US" altLang="zh-TW" sz="2400" dirty="0" smtClean="0">
              <a:latin typeface="+mn-ea"/>
            </a:endParaRPr>
          </a:p>
          <a:p>
            <a:endParaRPr lang="en-US" altLang="zh-TW" sz="2400" dirty="0" smtClean="0">
              <a:latin typeface="+mn-ea"/>
            </a:endParaRPr>
          </a:p>
          <a:p>
            <a:r>
              <a:rPr lang="zh-TW" altLang="en-US" sz="2400" dirty="0" smtClean="0">
                <a:latin typeface="+mn-ea"/>
              </a:rPr>
              <a:t>採取盲法方式可以</a:t>
            </a:r>
            <a:r>
              <a:rPr lang="zh-TW" altLang="en-US" sz="2400" dirty="0">
                <a:latin typeface="+mn-ea"/>
              </a:rPr>
              <a:t>保證兩組</a:t>
            </a:r>
            <a:r>
              <a:rPr lang="zh-TW" altLang="en-US" sz="2400" dirty="0" smtClean="0">
                <a:latin typeface="+mn-ea"/>
              </a:rPr>
              <a:t>之間有</a:t>
            </a:r>
            <a:r>
              <a:rPr lang="zh-TW" altLang="en-US" sz="2400" dirty="0">
                <a:latin typeface="+mn-ea"/>
              </a:rPr>
              <a:t>相同的照顧，相同的</a:t>
            </a:r>
            <a:r>
              <a:rPr lang="zh-TW" altLang="en-US" sz="2400" dirty="0" smtClean="0">
                <a:latin typeface="+mn-ea"/>
              </a:rPr>
              <a:t>追蹤，減少</a:t>
            </a:r>
            <a:r>
              <a:rPr lang="zh-TW" altLang="en-US" sz="2400" b="1" dirty="0" smtClean="0">
                <a:solidFill>
                  <a:srgbClr val="FF0000"/>
                </a:solidFill>
                <a:latin typeface="+mn-ea"/>
              </a:rPr>
              <a:t>測量的偏誤</a:t>
            </a:r>
            <a:r>
              <a:rPr lang="en-US" altLang="zh-TW" sz="2400" dirty="0" smtClean="0">
                <a:latin typeface="+mn-ea"/>
              </a:rPr>
              <a:t>(measurement bias)</a:t>
            </a:r>
          </a:p>
          <a:p>
            <a:pPr>
              <a:defRPr/>
            </a:pPr>
            <a:endParaRPr lang="en-US" altLang="zh-TW" sz="2400" dirty="0" smtClean="0"/>
          </a:p>
        </p:txBody>
      </p:sp>
      <p:pic>
        <p:nvPicPr>
          <p:cNvPr id="3074" name="Picture 2" descr="http://img02.tooopen.com/Downs/images/2010/10/1/sy_2010100123200083707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382" y="4466917"/>
            <a:ext cx="2231157" cy="2231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0402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sz="4000" dirty="0">
                <a:latin typeface="+mj-ea"/>
              </a:rPr>
              <a:t>A/ Are the results of the trial </a:t>
            </a:r>
            <a:r>
              <a:rPr lang="en-US" altLang="zh-TW" sz="4000" u="sng" dirty="0">
                <a:latin typeface="+mj-ea"/>
              </a:rPr>
              <a:t>valid</a:t>
            </a:r>
            <a:r>
              <a:rPr lang="en-US" altLang="zh-TW" sz="4000" dirty="0">
                <a:latin typeface="+mj-ea"/>
              </a:rPr>
              <a:t>? </a:t>
            </a:r>
            <a:r>
              <a:rPr lang="en-US" altLang="zh-TW" sz="3100" dirty="0">
                <a:solidFill>
                  <a:srgbClr val="FF3300"/>
                </a:solidFill>
                <a:latin typeface="+mj-ea"/>
              </a:rPr>
              <a:t>Detailed </a:t>
            </a:r>
            <a:r>
              <a:rPr lang="en-US" altLang="zh-TW" sz="3100" dirty="0" smtClean="0">
                <a:solidFill>
                  <a:srgbClr val="FF3300"/>
                </a:solidFill>
                <a:latin typeface="+mj-ea"/>
              </a:rPr>
              <a:t>Questions 4-6</a:t>
            </a:r>
            <a:endParaRPr lang="zh-TW" altLang="en-US" sz="3100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20</a:t>
            </a:fld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 smtClean="0">
                <a:latin typeface="+mn-ea"/>
              </a:rPr>
              <a:t>5.</a:t>
            </a:r>
            <a:r>
              <a:rPr lang="en-US" altLang="zh-TW" sz="2800" dirty="0">
                <a:latin typeface="+mn-ea"/>
              </a:rPr>
              <a:t> Were the groups </a:t>
            </a:r>
            <a:r>
              <a:rPr lang="en-US" altLang="zh-TW" sz="2800" b="1" dirty="0">
                <a:solidFill>
                  <a:srgbClr val="FF0000"/>
                </a:solidFill>
                <a:latin typeface="+mn-ea"/>
              </a:rPr>
              <a:t>similar</a:t>
            </a:r>
            <a:r>
              <a:rPr lang="en-US" altLang="zh-TW" sz="2800" dirty="0">
                <a:latin typeface="+mn-ea"/>
              </a:rPr>
              <a:t> at the start of the trial? 	</a:t>
            </a:r>
          </a:p>
          <a:p>
            <a:pPr lvl="1"/>
            <a:endParaRPr lang="en-US" altLang="zh-TW" sz="2800" dirty="0" smtClean="0">
              <a:latin typeface="+mn-ea"/>
            </a:endParaRPr>
          </a:p>
          <a:p>
            <a:pPr lvl="1"/>
            <a:r>
              <a:rPr lang="en-US" altLang="zh-TW" sz="2800" dirty="0" smtClean="0">
                <a:latin typeface="+mn-ea"/>
              </a:rPr>
              <a:t>In </a:t>
            </a:r>
            <a:r>
              <a:rPr lang="en-US" altLang="zh-TW" sz="2800" dirty="0">
                <a:latin typeface="+mn-ea"/>
              </a:rPr>
              <a:t>terms of other factors that might effect the outcome such as age, sex, social class 	</a:t>
            </a:r>
          </a:p>
          <a:p>
            <a:endParaRPr lang="zh-TW" altLang="en-US" sz="2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433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sz="4000" dirty="0">
                <a:latin typeface="+mj-ea"/>
              </a:rPr>
              <a:t>A/ Are the results of the trial </a:t>
            </a:r>
            <a:r>
              <a:rPr lang="en-US" altLang="zh-TW" sz="4000" u="sng" dirty="0">
                <a:latin typeface="+mj-ea"/>
              </a:rPr>
              <a:t>valid</a:t>
            </a:r>
            <a:r>
              <a:rPr lang="en-US" altLang="zh-TW" sz="4000" dirty="0">
                <a:latin typeface="+mj-ea"/>
              </a:rPr>
              <a:t>? </a:t>
            </a:r>
            <a:r>
              <a:rPr lang="en-US" altLang="zh-TW" sz="3100" dirty="0">
                <a:solidFill>
                  <a:srgbClr val="FF3300"/>
                </a:solidFill>
                <a:latin typeface="+mj-ea"/>
              </a:rPr>
              <a:t>Detailed </a:t>
            </a:r>
            <a:r>
              <a:rPr lang="en-US" altLang="zh-TW" sz="3100" dirty="0" smtClean="0">
                <a:solidFill>
                  <a:srgbClr val="FF3300"/>
                </a:solidFill>
                <a:latin typeface="+mj-ea"/>
              </a:rPr>
              <a:t>Questions 4-6</a:t>
            </a:r>
            <a:endParaRPr lang="zh-TW" altLang="en-US" sz="3100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21</a:t>
            </a:fld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 smtClean="0">
                <a:latin typeface="+mn-ea"/>
              </a:rPr>
              <a:t>6.</a:t>
            </a:r>
            <a:r>
              <a:rPr lang="en-US" altLang="zh-TW" sz="2800" dirty="0">
                <a:latin typeface="+mn-ea"/>
              </a:rPr>
              <a:t> Aside from the experimental intervention, were the groups </a:t>
            </a:r>
            <a:r>
              <a:rPr lang="en-US" altLang="zh-TW" sz="2800" b="1" dirty="0">
                <a:solidFill>
                  <a:srgbClr val="FF0000"/>
                </a:solidFill>
                <a:latin typeface="+mn-ea"/>
              </a:rPr>
              <a:t>treated</a:t>
            </a:r>
            <a:r>
              <a:rPr lang="en-US" altLang="zh-TW" sz="2800" dirty="0">
                <a:latin typeface="+mn-ea"/>
              </a:rPr>
              <a:t> </a:t>
            </a:r>
            <a:r>
              <a:rPr lang="en-US" altLang="zh-TW" sz="2800" b="1" dirty="0">
                <a:solidFill>
                  <a:srgbClr val="FF0000"/>
                </a:solidFill>
                <a:latin typeface="+mn-ea"/>
              </a:rPr>
              <a:t>equally</a:t>
            </a:r>
            <a:r>
              <a:rPr lang="en-US" altLang="zh-TW" sz="2800" dirty="0">
                <a:latin typeface="+mn-ea"/>
              </a:rPr>
              <a:t>? 	</a:t>
            </a:r>
          </a:p>
          <a:p>
            <a:endParaRPr lang="zh-TW" altLang="en-US" sz="2800" dirty="0">
              <a:latin typeface="+mn-ea"/>
            </a:endParaRPr>
          </a:p>
        </p:txBody>
      </p:sp>
      <p:pic>
        <p:nvPicPr>
          <p:cNvPr id="4098" name="Picture 2" descr="http://pic10.nipic.com/20100928/2183723_104013045454_2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852935"/>
            <a:ext cx="4991100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6840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標題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Autofit/>
          </a:bodyPr>
          <a:lstStyle/>
          <a:p>
            <a:r>
              <a:rPr lang="zh-TW" altLang="en-US" sz="3600" dirty="0" smtClean="0">
                <a:latin typeface="+mn-ea"/>
                <a:ea typeface="+mn-ea"/>
              </a:rPr>
              <a:t>效度</a:t>
            </a:r>
            <a:r>
              <a:rPr lang="zh-TW" altLang="en-US" sz="3600" dirty="0">
                <a:latin typeface="+mn-ea"/>
                <a:ea typeface="+mn-ea"/>
              </a:rPr>
              <a:t> </a:t>
            </a:r>
            <a:r>
              <a:rPr lang="en-US" altLang="zh-TW" sz="3600" dirty="0" smtClean="0">
                <a:latin typeface="+mn-ea"/>
                <a:ea typeface="+mn-ea"/>
              </a:rPr>
              <a:t>Validity</a:t>
            </a:r>
            <a:endParaRPr lang="zh-TW" altLang="en-US" sz="3600" dirty="0" smtClean="0">
              <a:latin typeface="+mn-ea"/>
              <a:ea typeface="+mn-ea"/>
            </a:endParaRPr>
          </a:p>
        </p:txBody>
      </p:sp>
      <p:sp>
        <p:nvSpPr>
          <p:cNvPr id="71683" name="內容版面配置區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altLang="zh-TW" sz="2800" dirty="0" err="1" smtClean="0"/>
              <a:t>RAMMbo</a:t>
            </a:r>
            <a:endParaRPr lang="en-US" altLang="zh-TW" sz="2800" dirty="0" smtClean="0"/>
          </a:p>
          <a:p>
            <a:endParaRPr lang="en-US" altLang="zh-TW" sz="2800" dirty="0" smtClean="0"/>
          </a:p>
          <a:p>
            <a:r>
              <a:rPr lang="en-US" altLang="zh-TW" sz="2800" b="1" u="sng" dirty="0" smtClean="0">
                <a:solidFill>
                  <a:srgbClr val="009900"/>
                </a:solidFill>
              </a:rPr>
              <a:t>R</a:t>
            </a:r>
            <a:r>
              <a:rPr lang="en-US" altLang="zh-TW" sz="2800" dirty="0" smtClean="0"/>
              <a:t>ecruitment </a:t>
            </a:r>
            <a:r>
              <a:rPr lang="zh-TW" altLang="en-US" sz="2800" dirty="0" smtClean="0"/>
              <a:t>受試者招募</a:t>
            </a:r>
          </a:p>
          <a:p>
            <a:pPr lvl="1"/>
            <a:r>
              <a:rPr lang="zh-TW" altLang="en-US" sz="2500" dirty="0" smtClean="0"/>
              <a:t>研究樣本是否具有</a:t>
            </a:r>
            <a:r>
              <a:rPr lang="zh-TW" altLang="en-US" sz="2500" b="1" dirty="0" smtClean="0">
                <a:solidFill>
                  <a:srgbClr val="FF0000"/>
                </a:solidFill>
              </a:rPr>
              <a:t>代表性</a:t>
            </a:r>
            <a:r>
              <a:rPr lang="en-US" altLang="zh-TW" sz="2500" dirty="0" smtClean="0"/>
              <a:t>(representative)</a:t>
            </a:r>
            <a:r>
              <a:rPr lang="zh-TW" altLang="en-US" sz="2500" dirty="0" smtClean="0"/>
              <a:t>？</a:t>
            </a:r>
          </a:p>
          <a:p>
            <a:endParaRPr lang="en-US" altLang="zh-TW" sz="2800" dirty="0" smtClean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22</a:t>
            </a:fld>
            <a:endParaRPr lang="zh-TW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813" y="3831771"/>
            <a:ext cx="8726959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" name="直線接點 2"/>
          <p:cNvCxnSpPr/>
          <p:nvPr/>
        </p:nvCxnSpPr>
        <p:spPr>
          <a:xfrm>
            <a:off x="4548292" y="5013176"/>
            <a:ext cx="297603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接點 6"/>
          <p:cNvCxnSpPr/>
          <p:nvPr/>
        </p:nvCxnSpPr>
        <p:spPr>
          <a:xfrm>
            <a:off x="2540039" y="5013176"/>
            <a:ext cx="18002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061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+mj-ea"/>
              </a:rPr>
              <a:t>效度 </a:t>
            </a:r>
            <a:r>
              <a:rPr lang="en-US" altLang="zh-TW" dirty="0" smtClean="0">
                <a:latin typeface="+mj-ea"/>
              </a:rPr>
              <a:t>Validity</a:t>
            </a:r>
            <a:endParaRPr lang="zh-TW" altLang="en-US" dirty="0">
              <a:latin typeface="+mj-ea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23</a:t>
            </a:fld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sz="2800" b="1" u="sng" dirty="0" smtClean="0">
                <a:solidFill>
                  <a:srgbClr val="009900"/>
                </a:solidFill>
              </a:rPr>
              <a:t>A</a:t>
            </a:r>
            <a:r>
              <a:rPr lang="en-US" altLang="zh-TW" sz="2800" dirty="0" smtClean="0"/>
              <a:t>llocation </a:t>
            </a:r>
            <a:r>
              <a:rPr lang="zh-TW" altLang="en-US" sz="2800" dirty="0" smtClean="0"/>
              <a:t>試驗分組</a:t>
            </a:r>
          </a:p>
          <a:p>
            <a:pPr lvl="1"/>
            <a:r>
              <a:rPr lang="zh-TW" altLang="en-US" sz="2500" dirty="0" smtClean="0"/>
              <a:t>病人的治療是否</a:t>
            </a:r>
            <a:r>
              <a:rPr lang="zh-TW" altLang="en-US" sz="2500" b="1" dirty="0" smtClean="0">
                <a:solidFill>
                  <a:srgbClr val="FF0000"/>
                </a:solidFill>
              </a:rPr>
              <a:t>隨機</a:t>
            </a:r>
            <a:r>
              <a:rPr lang="zh-TW" altLang="en-US" sz="2500" dirty="0" smtClean="0"/>
              <a:t>分派 </a:t>
            </a:r>
            <a:r>
              <a:rPr lang="en-US" altLang="zh-TW" sz="2500" dirty="0" smtClean="0"/>
              <a:t>random</a:t>
            </a:r>
            <a:r>
              <a:rPr lang="zh-TW" altLang="en-US" sz="2500" dirty="0" smtClean="0"/>
              <a:t>？</a:t>
            </a:r>
            <a:endParaRPr lang="en-US" altLang="zh-TW" sz="2500" dirty="0" smtClean="0"/>
          </a:p>
          <a:p>
            <a:pPr lvl="1"/>
            <a:r>
              <a:rPr lang="zh-TW" altLang="en-US" sz="2500" dirty="0" smtClean="0"/>
              <a:t>隨機分配過程是否</a:t>
            </a:r>
            <a:r>
              <a:rPr lang="zh-TW" altLang="en-US" sz="2500" b="1" dirty="0" smtClean="0">
                <a:solidFill>
                  <a:srgbClr val="FF0000"/>
                </a:solidFill>
              </a:rPr>
              <a:t>隱匿</a:t>
            </a:r>
            <a:r>
              <a:rPr lang="zh-TW" altLang="en-US" sz="2500" dirty="0" smtClean="0"/>
              <a:t> </a:t>
            </a:r>
            <a:r>
              <a:rPr lang="en-US" altLang="zh-TW" sz="2500" dirty="0" smtClean="0"/>
              <a:t>concealment</a:t>
            </a:r>
            <a:r>
              <a:rPr lang="zh-TW" altLang="en-US" sz="2500" dirty="0" smtClean="0"/>
              <a:t>？</a:t>
            </a:r>
            <a:endParaRPr lang="en-US" altLang="zh-TW" sz="2500" dirty="0" smtClean="0"/>
          </a:p>
          <a:p>
            <a:pPr lvl="1"/>
            <a:r>
              <a:rPr lang="zh-TW" altLang="en-US" sz="2500" dirty="0" smtClean="0"/>
              <a:t>兩組在治療開始時的</a:t>
            </a:r>
            <a:r>
              <a:rPr lang="zh-TW" altLang="en-US" sz="2500" b="1" dirty="0" smtClean="0">
                <a:solidFill>
                  <a:srgbClr val="FF0000"/>
                </a:solidFill>
              </a:rPr>
              <a:t>基礎值</a:t>
            </a:r>
            <a:r>
              <a:rPr lang="zh-TW" altLang="en-US" sz="2500" dirty="0" smtClean="0"/>
              <a:t> </a:t>
            </a:r>
            <a:r>
              <a:rPr lang="en-US" altLang="zh-TW" sz="2500" dirty="0" smtClean="0"/>
              <a:t>baseline</a:t>
            </a:r>
            <a:r>
              <a:rPr lang="en-US" altLang="zh-TW" sz="2500" b="1" dirty="0" smtClean="0">
                <a:solidFill>
                  <a:srgbClr val="FF0000"/>
                </a:solidFill>
              </a:rPr>
              <a:t> </a:t>
            </a:r>
            <a:r>
              <a:rPr lang="zh-TW" altLang="en-US" sz="2500" dirty="0" smtClean="0"/>
              <a:t>是否相似？</a:t>
            </a:r>
          </a:p>
          <a:p>
            <a:endParaRPr lang="zh-TW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114" y="3582855"/>
            <a:ext cx="8747938" cy="3024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直線接點 5"/>
          <p:cNvCxnSpPr/>
          <p:nvPr/>
        </p:nvCxnSpPr>
        <p:spPr>
          <a:xfrm>
            <a:off x="4618631" y="4816228"/>
            <a:ext cx="254565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2800" dirty="0" smtClean="0">
                <a:latin typeface="+mn-ea"/>
                <a:ea typeface="+mn-ea"/>
              </a:rPr>
              <a:t>分組隱匿 </a:t>
            </a:r>
            <a:r>
              <a:rPr lang="en-US" altLang="zh-TW" sz="2800" dirty="0" smtClean="0">
                <a:latin typeface="+mn-ea"/>
                <a:ea typeface="+mn-ea"/>
              </a:rPr>
              <a:t>Allocation concealment</a:t>
            </a:r>
            <a:br>
              <a:rPr lang="en-US" altLang="zh-TW" sz="2800" dirty="0" smtClean="0">
                <a:latin typeface="+mn-ea"/>
                <a:ea typeface="+mn-ea"/>
              </a:rPr>
            </a:br>
            <a:r>
              <a:rPr lang="zh-TW" altLang="en-US" sz="2800" dirty="0" smtClean="0">
                <a:latin typeface="+mn-ea"/>
                <a:ea typeface="+mn-ea"/>
              </a:rPr>
              <a:t>維持盲性 </a:t>
            </a:r>
            <a:r>
              <a:rPr lang="en-US" altLang="zh-TW" sz="2800" dirty="0" smtClean="0">
                <a:latin typeface="+mn-ea"/>
                <a:ea typeface="+mn-ea"/>
              </a:rPr>
              <a:t>Blinding</a:t>
            </a:r>
            <a:endParaRPr lang="zh-TW" altLang="en-US" sz="2800" dirty="0">
              <a:latin typeface="+mn-ea"/>
              <a:ea typeface="+mn-ea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24</a:t>
            </a:fld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>
                <a:latin typeface="+mn-ea"/>
              </a:rPr>
              <a:t>我們最常遇到的問題是分派</a:t>
            </a:r>
            <a:r>
              <a:rPr lang="zh-TW" altLang="en-US" sz="2800" b="1" dirty="0" smtClean="0">
                <a:solidFill>
                  <a:srgbClr val="FF0000"/>
                </a:solidFill>
                <a:latin typeface="+mn-ea"/>
              </a:rPr>
              <a:t>隱匿</a:t>
            </a:r>
            <a:r>
              <a:rPr lang="zh-TW" altLang="en-US" sz="2800" dirty="0" smtClean="0">
                <a:latin typeface="+mn-ea"/>
              </a:rPr>
              <a:t>與維持</a:t>
            </a:r>
            <a:r>
              <a:rPr lang="zh-TW" altLang="en-US" sz="2800" b="1" dirty="0" smtClean="0">
                <a:solidFill>
                  <a:srgbClr val="FF0000"/>
                </a:solidFill>
                <a:latin typeface="+mn-ea"/>
              </a:rPr>
              <a:t>盲性</a:t>
            </a:r>
            <a:r>
              <a:rPr lang="zh-TW" altLang="en-US" sz="2800" dirty="0" smtClean="0">
                <a:latin typeface="+mn-ea"/>
              </a:rPr>
              <a:t>分不清楚</a:t>
            </a:r>
            <a:r>
              <a:rPr lang="en-US" altLang="zh-TW" sz="2800" dirty="0" smtClean="0">
                <a:latin typeface="+mn-ea"/>
              </a:rPr>
              <a:t>，</a:t>
            </a:r>
            <a:r>
              <a:rPr lang="zh-TW" altLang="en-US" sz="2800" dirty="0" smtClean="0">
                <a:latin typeface="+mn-ea"/>
              </a:rPr>
              <a:t>區分方法</a:t>
            </a:r>
            <a:endParaRPr lang="en-US" altLang="zh-TW" sz="2800" dirty="0" smtClean="0">
              <a:latin typeface="+mn-ea"/>
            </a:endParaRPr>
          </a:p>
          <a:p>
            <a:endParaRPr lang="en-US" altLang="zh-TW" sz="2800" dirty="0" smtClean="0">
              <a:latin typeface="+mn-ea"/>
            </a:endParaRPr>
          </a:p>
          <a:p>
            <a:pPr lvl="1"/>
            <a:r>
              <a:rPr lang="zh-TW" altLang="en-US" sz="2800" dirty="0" smtClean="0">
                <a:latin typeface="+mn-ea"/>
              </a:rPr>
              <a:t>分派隱匿保護的是隨機分派前的分派順序 </a:t>
            </a:r>
            <a:r>
              <a:rPr lang="en-US" altLang="zh-TW" sz="2800" dirty="0" smtClean="0">
                <a:latin typeface="+mn-ea"/>
              </a:rPr>
              <a:t>(allocation sequence)</a:t>
            </a:r>
            <a:r>
              <a:rPr lang="zh-TW" altLang="en-US" sz="2800" dirty="0" smtClean="0">
                <a:latin typeface="+mn-ea"/>
              </a:rPr>
              <a:t>。容易達到。</a:t>
            </a:r>
            <a:endParaRPr lang="en-US" altLang="zh-TW" sz="2800" dirty="0" smtClean="0">
              <a:latin typeface="+mn-ea"/>
            </a:endParaRPr>
          </a:p>
          <a:p>
            <a:endParaRPr lang="en-US" altLang="zh-TW" sz="2800" dirty="0" smtClean="0">
              <a:latin typeface="+mn-ea"/>
            </a:endParaRPr>
          </a:p>
          <a:p>
            <a:pPr lvl="1"/>
            <a:r>
              <a:rPr lang="zh-TW" altLang="en-US" sz="2800" dirty="0" smtClean="0">
                <a:latin typeface="+mn-ea"/>
              </a:rPr>
              <a:t>維持盲性保護的是隨機分派後的分派順序，目的是降低偵測誤差</a:t>
            </a:r>
            <a:r>
              <a:rPr lang="en-US" altLang="zh-TW" sz="2800" dirty="0" smtClean="0">
                <a:latin typeface="+mn-ea"/>
              </a:rPr>
              <a:t>(detection bias)</a:t>
            </a:r>
            <a:r>
              <a:rPr lang="zh-TW" altLang="en-US" sz="2800" dirty="0" smtClean="0">
                <a:latin typeface="+mn-ea"/>
              </a:rPr>
              <a:t>。不容易達到。</a:t>
            </a:r>
            <a:endParaRPr lang="zh-TW" altLang="en-US" sz="2800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1928802"/>
            <a:ext cx="8991600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25</a:t>
            </a:fld>
            <a:endParaRPr lang="zh-TW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5708" y="171096"/>
            <a:ext cx="7858148" cy="932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直線接點 4"/>
          <p:cNvCxnSpPr/>
          <p:nvPr/>
        </p:nvCxnSpPr>
        <p:spPr>
          <a:xfrm>
            <a:off x="4632699" y="3128105"/>
            <a:ext cx="24595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接點 7"/>
          <p:cNvCxnSpPr/>
          <p:nvPr/>
        </p:nvCxnSpPr>
        <p:spPr>
          <a:xfrm>
            <a:off x="467544" y="4221088"/>
            <a:ext cx="18002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/>
          <p:cNvCxnSpPr/>
          <p:nvPr/>
        </p:nvCxnSpPr>
        <p:spPr>
          <a:xfrm>
            <a:off x="1296311" y="3463385"/>
            <a:ext cx="291564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9"/>
          <p:cNvCxnSpPr/>
          <p:nvPr/>
        </p:nvCxnSpPr>
        <p:spPr>
          <a:xfrm>
            <a:off x="5004048" y="4209753"/>
            <a:ext cx="374441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標題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zh-TW" altLang="en-US" dirty="0" smtClean="0">
                <a:latin typeface="+mj-ea"/>
              </a:rPr>
              <a:t>效度 </a:t>
            </a:r>
            <a:r>
              <a:rPr lang="en-US" altLang="zh-TW" dirty="0" smtClean="0">
                <a:latin typeface="+mj-ea"/>
              </a:rPr>
              <a:t>Validity</a:t>
            </a:r>
            <a:endParaRPr lang="zh-TW" altLang="en-US" dirty="0" smtClean="0">
              <a:latin typeface="+mj-ea"/>
            </a:endParaRPr>
          </a:p>
        </p:txBody>
      </p:sp>
      <p:sp>
        <p:nvSpPr>
          <p:cNvPr id="74755" name="內容版面配置區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altLang="zh-TW" sz="2400" b="1" u="sng" dirty="0" smtClean="0">
                <a:solidFill>
                  <a:srgbClr val="009900"/>
                </a:solidFill>
              </a:rPr>
              <a:t>M</a:t>
            </a:r>
            <a:r>
              <a:rPr lang="en-US" altLang="zh-TW" sz="2400" dirty="0" smtClean="0"/>
              <a:t>aintenance </a:t>
            </a:r>
            <a:r>
              <a:rPr lang="zh-TW" altLang="en-US" sz="2400" dirty="0" smtClean="0"/>
              <a:t>維持</a:t>
            </a:r>
          </a:p>
          <a:p>
            <a:pPr lvl="1"/>
            <a:r>
              <a:rPr lang="zh-TW" altLang="en-US" sz="2400" dirty="0" smtClean="0"/>
              <a:t>對照組與實驗組是否被</a:t>
            </a:r>
            <a:r>
              <a:rPr lang="zh-TW" altLang="en-US" sz="2400" b="1" dirty="0" smtClean="0">
                <a:solidFill>
                  <a:srgbClr val="FF0000"/>
                </a:solidFill>
              </a:rPr>
              <a:t>同等對待</a:t>
            </a:r>
            <a:r>
              <a:rPr lang="zh-TW" altLang="en-US" sz="2400" dirty="0" smtClean="0"/>
              <a:t>？</a:t>
            </a:r>
            <a:endParaRPr lang="en-US" altLang="zh-TW" sz="2400" dirty="0" smtClean="0"/>
          </a:p>
          <a:p>
            <a:pPr lvl="1"/>
            <a:r>
              <a:rPr lang="zh-TW" altLang="en-US" sz="2400" dirty="0" smtClean="0"/>
              <a:t>是否所有的病人都被放到原先分派的組別中做分析？</a:t>
            </a:r>
            <a:endParaRPr lang="en-US" altLang="zh-TW" sz="2400" dirty="0" smtClean="0"/>
          </a:p>
          <a:p>
            <a:pPr lvl="1">
              <a:buFont typeface="Wingdings 2" pitchFamily="18" charset="2"/>
              <a:buNone/>
            </a:pPr>
            <a:r>
              <a:rPr lang="zh-TW" altLang="en-US" sz="2400" dirty="0" smtClean="0"/>
              <a:t>治療意向分析</a:t>
            </a:r>
            <a:r>
              <a:rPr lang="en-US" altLang="zh-TW" sz="2400" dirty="0" smtClean="0"/>
              <a:t>(intention-to-treat analysis, 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ITT</a:t>
            </a:r>
            <a:r>
              <a:rPr lang="en-US" altLang="zh-TW" sz="2400" dirty="0" smtClean="0"/>
              <a:t>)</a:t>
            </a:r>
          </a:p>
          <a:p>
            <a:pPr lvl="1"/>
            <a:r>
              <a:rPr lang="zh-TW" altLang="en-US" sz="2400" dirty="0" smtClean="0"/>
              <a:t>是否追蹤夠久和完整？</a:t>
            </a:r>
            <a:endParaRPr lang="en-US" altLang="zh-TW" sz="2400" dirty="0" smtClean="0"/>
          </a:p>
          <a:p>
            <a:endParaRPr lang="en-US" altLang="zh-TW" sz="2400" dirty="0" smtClean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243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2800" dirty="0" smtClean="0"/>
              <a:t>病患有接受完整追蹤嗎？而且分析時有按照病患原來安排的治療方式來分析嗎？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zh-TW" altLang="en-US" sz="2200" dirty="0" smtClean="0">
                <a:latin typeface="+mn-ea"/>
              </a:rPr>
              <a:t>即使整個</a:t>
            </a:r>
            <a:r>
              <a:rPr lang="en-US" altLang="zh-TW" sz="2200" dirty="0" smtClean="0">
                <a:latin typeface="+mn-ea"/>
              </a:rPr>
              <a:t>RCT</a:t>
            </a:r>
            <a:r>
              <a:rPr lang="zh-TW" altLang="en-US" sz="2200" dirty="0" smtClean="0">
                <a:latin typeface="+mn-ea"/>
              </a:rPr>
              <a:t>都按照</a:t>
            </a:r>
            <a:r>
              <a:rPr lang="en-US" altLang="zh-TW" sz="2200" dirty="0" smtClean="0">
                <a:latin typeface="+mn-ea"/>
              </a:rPr>
              <a:t>protocol</a:t>
            </a:r>
            <a:r>
              <a:rPr lang="zh-TW" altLang="en-US" sz="2200" dirty="0" smtClean="0">
                <a:latin typeface="+mn-ea"/>
              </a:rPr>
              <a:t>來執行，雖然可能避免了</a:t>
            </a:r>
            <a:r>
              <a:rPr lang="en-US" altLang="zh-TW" sz="2200" dirty="0" smtClean="0">
                <a:latin typeface="+mn-ea"/>
              </a:rPr>
              <a:t>selection bias</a:t>
            </a:r>
            <a:r>
              <a:rPr lang="zh-TW" altLang="en-US" sz="2200" dirty="0" smtClean="0">
                <a:latin typeface="+mn-ea"/>
              </a:rPr>
              <a:t>、</a:t>
            </a:r>
            <a:r>
              <a:rPr lang="en-US" altLang="zh-TW" sz="2200" dirty="0" smtClean="0">
                <a:latin typeface="+mn-ea"/>
              </a:rPr>
              <a:t>performance bias</a:t>
            </a:r>
            <a:r>
              <a:rPr lang="zh-TW" altLang="en-US" sz="2200" dirty="0" smtClean="0">
                <a:latin typeface="+mn-ea"/>
              </a:rPr>
              <a:t>以及</a:t>
            </a:r>
            <a:r>
              <a:rPr lang="en-US" altLang="zh-TW" sz="2200" dirty="0" smtClean="0">
                <a:latin typeface="+mn-ea"/>
              </a:rPr>
              <a:t>detection bias</a:t>
            </a:r>
            <a:r>
              <a:rPr lang="zh-TW" altLang="en-US" sz="2200" dirty="0" smtClean="0">
                <a:latin typeface="+mn-ea"/>
              </a:rPr>
              <a:t>，然而在</a:t>
            </a:r>
            <a:r>
              <a:rPr lang="en-US" altLang="zh-TW" sz="2200" dirty="0" smtClean="0">
                <a:latin typeface="+mn-ea"/>
              </a:rPr>
              <a:t>data</a:t>
            </a:r>
            <a:r>
              <a:rPr lang="zh-TW" altLang="en-US" sz="2200" dirty="0" smtClean="0">
                <a:latin typeface="+mn-ea"/>
              </a:rPr>
              <a:t>分析時還是會遇到有些</a:t>
            </a:r>
            <a:r>
              <a:rPr lang="en-US" altLang="zh-TW" sz="2200" dirty="0" smtClean="0">
                <a:latin typeface="+mn-ea"/>
              </a:rPr>
              <a:t>lost to follow up</a:t>
            </a:r>
            <a:r>
              <a:rPr lang="zh-TW" altLang="en-US" sz="2200" dirty="0" smtClean="0">
                <a:latin typeface="+mn-ea"/>
              </a:rPr>
              <a:t>的病患或是病患因為藥物副作用而退出研究，此時所產生的</a:t>
            </a:r>
            <a:r>
              <a:rPr lang="en-US" altLang="zh-TW" sz="2200" dirty="0" smtClean="0">
                <a:latin typeface="+mn-ea"/>
              </a:rPr>
              <a:t>bias</a:t>
            </a:r>
            <a:r>
              <a:rPr lang="zh-TW" altLang="en-US" sz="2200" dirty="0" smtClean="0">
                <a:latin typeface="+mn-ea"/>
              </a:rPr>
              <a:t>稱為病患</a:t>
            </a:r>
            <a:r>
              <a:rPr lang="zh-TW" altLang="en-US" sz="2200" b="1" dirty="0" smtClean="0">
                <a:solidFill>
                  <a:srgbClr val="FF0000"/>
                </a:solidFill>
                <a:latin typeface="+mn-ea"/>
              </a:rPr>
              <a:t>損耗性偏差</a:t>
            </a:r>
            <a:r>
              <a:rPr lang="en-US" altLang="zh-TW" sz="2200" dirty="0" smtClean="0">
                <a:latin typeface="+mn-ea"/>
              </a:rPr>
              <a:t>(attrition bias)</a:t>
            </a:r>
            <a:r>
              <a:rPr lang="zh-TW" altLang="en-US" sz="2200" dirty="0" smtClean="0">
                <a:latin typeface="+mn-ea"/>
              </a:rPr>
              <a:t>。</a:t>
            </a:r>
            <a:endParaRPr lang="en-US" altLang="zh-TW" sz="2200" dirty="0" smtClean="0">
              <a:latin typeface="+mn-ea"/>
            </a:endParaRPr>
          </a:p>
          <a:p>
            <a:pPr algn="just"/>
            <a:endParaRPr lang="en-US" altLang="zh-TW" sz="2200" dirty="0" smtClean="0">
              <a:latin typeface="+mn-ea"/>
            </a:endParaRPr>
          </a:p>
          <a:p>
            <a:pPr algn="just"/>
            <a:r>
              <a:rPr lang="zh-TW" altLang="en-US" sz="2200" dirty="0" smtClean="0">
                <a:latin typeface="+mn-ea"/>
              </a:rPr>
              <a:t>在分析</a:t>
            </a:r>
            <a:r>
              <a:rPr lang="en-US" altLang="zh-TW" sz="2200" dirty="0" smtClean="0">
                <a:latin typeface="+mn-ea"/>
              </a:rPr>
              <a:t>data</a:t>
            </a:r>
            <a:r>
              <a:rPr lang="zh-TW" altLang="en-US" sz="2200" dirty="0" smtClean="0">
                <a:latin typeface="+mn-ea"/>
              </a:rPr>
              <a:t>時為了減少</a:t>
            </a:r>
            <a:r>
              <a:rPr lang="en-US" altLang="zh-TW" sz="2200" dirty="0" smtClean="0">
                <a:latin typeface="+mn-ea"/>
              </a:rPr>
              <a:t>attrition bias</a:t>
            </a:r>
            <a:r>
              <a:rPr lang="zh-TW" altLang="en-US" sz="2200" dirty="0" smtClean="0">
                <a:latin typeface="+mn-ea"/>
              </a:rPr>
              <a:t>所用的分析方法稱為</a:t>
            </a:r>
            <a:r>
              <a:rPr lang="zh-TW" altLang="en-US" sz="2200" b="1" dirty="0" smtClean="0">
                <a:solidFill>
                  <a:srgbClr val="FF0000"/>
                </a:solidFill>
                <a:latin typeface="+mn-ea"/>
              </a:rPr>
              <a:t>意圖治療分析法</a:t>
            </a:r>
            <a:r>
              <a:rPr lang="en-US" altLang="zh-TW" sz="2200" dirty="0" smtClean="0">
                <a:latin typeface="+mn-ea"/>
              </a:rPr>
              <a:t>(intention-to-treat, ITT analysis)</a:t>
            </a:r>
            <a:r>
              <a:rPr lang="zh-TW" altLang="en-US" sz="2200" dirty="0" smtClean="0">
                <a:latin typeface="+mn-ea"/>
              </a:rPr>
              <a:t>。</a:t>
            </a:r>
            <a:endParaRPr lang="en-US" altLang="zh-TW" sz="2200" dirty="0" smtClean="0">
              <a:latin typeface="+mn-ea"/>
            </a:endParaRPr>
          </a:p>
          <a:p>
            <a:pPr algn="just"/>
            <a:endParaRPr lang="en-US" altLang="zh-TW" sz="2200" dirty="0" smtClean="0">
              <a:latin typeface="+mn-ea"/>
            </a:endParaRPr>
          </a:p>
          <a:p>
            <a:pPr algn="just"/>
            <a:r>
              <a:rPr lang="zh-TW" altLang="en-US" sz="2200" dirty="0" smtClean="0">
                <a:latin typeface="+mn-ea"/>
              </a:rPr>
              <a:t>當</a:t>
            </a:r>
            <a:r>
              <a:rPr lang="en-US" altLang="zh-TW" sz="2200" b="1" dirty="0" smtClean="0">
                <a:solidFill>
                  <a:srgbClr val="FF0000"/>
                </a:solidFill>
                <a:latin typeface="+mn-ea"/>
              </a:rPr>
              <a:t>lost to follow-up </a:t>
            </a:r>
            <a:r>
              <a:rPr lang="zh-TW" altLang="en-US" sz="2200" dirty="0" smtClean="0">
                <a:latin typeface="+mn-ea"/>
              </a:rPr>
              <a:t>的病患比例太高，或是病患未接受原先安排的治療方式時，所分析的資料結果其可信度就會大打折扣。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C1507F0-D79B-47AB-8D08-A9C1368CEC99}" type="slidenum">
              <a:rPr lang="zh-TW" altLang="en-US" smtClean="0"/>
              <a:pPr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3937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28</a:t>
            </a:fld>
            <a:endParaRPr lang="zh-TW" alt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15" y="1595099"/>
            <a:ext cx="9085473" cy="5000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5708" y="171096"/>
            <a:ext cx="7858148" cy="932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直線接點 4"/>
          <p:cNvCxnSpPr/>
          <p:nvPr/>
        </p:nvCxnSpPr>
        <p:spPr>
          <a:xfrm>
            <a:off x="4604563" y="2959292"/>
            <a:ext cx="176763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接點 7"/>
          <p:cNvCxnSpPr/>
          <p:nvPr/>
        </p:nvCxnSpPr>
        <p:spPr>
          <a:xfrm>
            <a:off x="4646767" y="5350800"/>
            <a:ext cx="172543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/>
          <p:cNvCxnSpPr/>
          <p:nvPr/>
        </p:nvCxnSpPr>
        <p:spPr>
          <a:xfrm>
            <a:off x="3028800" y="5327742"/>
            <a:ext cx="122979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9"/>
          <p:cNvCxnSpPr/>
          <p:nvPr/>
        </p:nvCxnSpPr>
        <p:spPr>
          <a:xfrm>
            <a:off x="1619672" y="2959292"/>
            <a:ext cx="27363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+mj-ea"/>
              </a:rPr>
              <a:t>效度 </a:t>
            </a:r>
            <a:r>
              <a:rPr lang="en-US" altLang="zh-TW" dirty="0" smtClean="0">
                <a:latin typeface="+mj-ea"/>
              </a:rPr>
              <a:t>Validity</a:t>
            </a:r>
            <a:endParaRPr lang="zh-TW" altLang="en-US" dirty="0">
              <a:latin typeface="+mj-ea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29</a:t>
            </a:fld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altLang="zh-TW" sz="2800" b="1" u="sng" dirty="0" smtClean="0">
                <a:solidFill>
                  <a:srgbClr val="009900"/>
                </a:solidFill>
                <a:latin typeface="+mn-ea"/>
              </a:rPr>
              <a:t>M</a:t>
            </a:r>
            <a:r>
              <a:rPr lang="en-US" altLang="zh-TW" sz="2800" dirty="0" smtClean="0">
                <a:latin typeface="+mn-ea"/>
              </a:rPr>
              <a:t>easurements </a:t>
            </a:r>
            <a:r>
              <a:rPr lang="zh-TW" altLang="en-US" sz="2800" dirty="0" smtClean="0">
                <a:latin typeface="+mn-ea"/>
              </a:rPr>
              <a:t>結果測量</a:t>
            </a:r>
          </a:p>
          <a:p>
            <a:pPr lvl="1" algn="just"/>
            <a:r>
              <a:rPr lang="zh-TW" altLang="en-US" sz="2800" dirty="0" smtClean="0">
                <a:latin typeface="+mn-ea"/>
              </a:rPr>
              <a:t>病患、醫護人員、研究員是否對治療不知情</a:t>
            </a:r>
            <a:r>
              <a:rPr lang="en-US" altLang="zh-TW" sz="2800" dirty="0" smtClean="0">
                <a:latin typeface="+mn-ea"/>
              </a:rPr>
              <a:t>(</a:t>
            </a:r>
            <a:r>
              <a:rPr lang="en-US" altLang="zh-TW" sz="2800" b="1" u="sng" dirty="0" smtClean="0">
                <a:solidFill>
                  <a:srgbClr val="009900"/>
                </a:solidFill>
                <a:latin typeface="+mn-ea"/>
              </a:rPr>
              <a:t>b</a:t>
            </a:r>
            <a:r>
              <a:rPr lang="en-US" altLang="zh-TW" sz="2800" dirty="0" smtClean="0">
                <a:latin typeface="+mn-ea"/>
              </a:rPr>
              <a:t>linded)</a:t>
            </a:r>
            <a:r>
              <a:rPr lang="zh-TW" altLang="en-US" sz="2800" dirty="0" smtClean="0">
                <a:latin typeface="+mn-ea"/>
              </a:rPr>
              <a:t> ？</a:t>
            </a:r>
            <a:endParaRPr lang="en-US" altLang="zh-TW" sz="2800" dirty="0" smtClean="0">
              <a:latin typeface="+mn-ea"/>
            </a:endParaRPr>
          </a:p>
          <a:p>
            <a:pPr lvl="1" algn="just"/>
            <a:r>
              <a:rPr lang="zh-TW" altLang="en-US" sz="2800" dirty="0" smtClean="0">
                <a:latin typeface="+mn-ea"/>
              </a:rPr>
              <a:t>測量是否客觀</a:t>
            </a:r>
            <a:r>
              <a:rPr lang="en-US" altLang="zh-TW" sz="2800" dirty="0" smtClean="0">
                <a:latin typeface="+mn-ea"/>
              </a:rPr>
              <a:t>(</a:t>
            </a:r>
            <a:r>
              <a:rPr lang="en-US" altLang="zh-TW" sz="2800" b="1" u="sng" dirty="0" smtClean="0">
                <a:solidFill>
                  <a:srgbClr val="009900"/>
                </a:solidFill>
                <a:latin typeface="+mn-ea"/>
              </a:rPr>
              <a:t>o</a:t>
            </a:r>
            <a:r>
              <a:rPr lang="en-US" altLang="zh-TW" sz="2800" dirty="0" smtClean="0">
                <a:latin typeface="+mn-ea"/>
              </a:rPr>
              <a:t>bjective)</a:t>
            </a:r>
            <a:r>
              <a:rPr lang="zh-TW" altLang="en-US" sz="2800" dirty="0" smtClean="0">
                <a:latin typeface="+mn-ea"/>
              </a:rPr>
              <a:t>及標準化？</a:t>
            </a:r>
          </a:p>
          <a:p>
            <a:endParaRPr lang="zh-TW" alt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2940" y="3913205"/>
            <a:ext cx="8899079" cy="2415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直線接點 5"/>
          <p:cNvCxnSpPr/>
          <p:nvPr/>
        </p:nvCxnSpPr>
        <p:spPr>
          <a:xfrm flipV="1">
            <a:off x="4646767" y="5120717"/>
            <a:ext cx="172543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 r="2395"/>
          <a:stretch>
            <a:fillRect/>
          </a:stretch>
        </p:blipFill>
        <p:spPr bwMode="auto">
          <a:xfrm>
            <a:off x="285720" y="1071546"/>
            <a:ext cx="8519458" cy="4286280"/>
          </a:xfrm>
          <a:prstGeom prst="rect">
            <a:avLst/>
          </a:prstGeom>
          <a:ln w="88900" cap="sq" cmpd="thickThin">
            <a:solidFill>
              <a:srgbClr val="00B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507F0-D79B-47AB-8D08-A9C1368CEC99}" type="slidenum">
              <a:rPr lang="zh-TW" altLang="en-US" smtClean="0"/>
              <a:pPr/>
              <a:t>30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340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8C950-3249-4B44-91EB-4E7DE5703B9D}" type="slidenum">
              <a:rPr lang="zh-TW" altLang="en-US" smtClean="0"/>
              <a:pPr/>
              <a:t>31</a:t>
            </a:fld>
            <a:endParaRPr lang="zh-TW" alt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20" y="58057"/>
            <a:ext cx="7848872" cy="6669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直線接點 3"/>
          <p:cNvCxnSpPr/>
          <p:nvPr/>
        </p:nvCxnSpPr>
        <p:spPr>
          <a:xfrm>
            <a:off x="3014915" y="2030825"/>
            <a:ext cx="47696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接點 5"/>
          <p:cNvCxnSpPr/>
          <p:nvPr/>
        </p:nvCxnSpPr>
        <p:spPr>
          <a:xfrm>
            <a:off x="2689013" y="2689662"/>
            <a:ext cx="47696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接點 6"/>
          <p:cNvCxnSpPr/>
          <p:nvPr/>
        </p:nvCxnSpPr>
        <p:spPr>
          <a:xfrm>
            <a:off x="3293924" y="3294573"/>
            <a:ext cx="47696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接點 7"/>
          <p:cNvCxnSpPr/>
          <p:nvPr/>
        </p:nvCxnSpPr>
        <p:spPr>
          <a:xfrm>
            <a:off x="3476804" y="3955755"/>
            <a:ext cx="61451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9"/>
          <p:cNvCxnSpPr/>
          <p:nvPr/>
        </p:nvCxnSpPr>
        <p:spPr>
          <a:xfrm>
            <a:off x="2928164" y="4602868"/>
            <a:ext cx="84272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/>
          <p:cNvCxnSpPr/>
          <p:nvPr/>
        </p:nvCxnSpPr>
        <p:spPr>
          <a:xfrm>
            <a:off x="3307992" y="5249982"/>
            <a:ext cx="61593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/>
          <p:cNvCxnSpPr/>
          <p:nvPr/>
        </p:nvCxnSpPr>
        <p:spPr>
          <a:xfrm>
            <a:off x="4895259" y="5877272"/>
            <a:ext cx="72705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/>
          <p:cNvCxnSpPr/>
          <p:nvPr/>
        </p:nvCxnSpPr>
        <p:spPr>
          <a:xfrm>
            <a:off x="2632743" y="6530142"/>
            <a:ext cx="6206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463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http://t2.gstatic.com/images?q=tbn:ANd9GcQdz0KbSGStePz1OrMTVqu3CDn1qffiXcoj6nayN5jl72RVNmMFj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963" y="2856274"/>
            <a:ext cx="6480719" cy="3783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>
                <a:latin typeface="+mj-ea"/>
              </a:rPr>
              <a:t>B/ What are the results? 	</a:t>
            </a:r>
            <a:endParaRPr lang="zh-TW" altLang="en-US" sz="4000" dirty="0">
              <a:latin typeface="+mj-ea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32</a:t>
            </a:fld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sz="2800" dirty="0" smtClean="0">
                <a:latin typeface="+mn-ea"/>
              </a:rPr>
              <a:t>7. </a:t>
            </a:r>
            <a:r>
              <a:rPr lang="en-US" altLang="zh-TW" sz="2800" dirty="0">
                <a:latin typeface="+mn-ea"/>
              </a:rPr>
              <a:t>How large was the treatment effect? 	</a:t>
            </a:r>
          </a:p>
          <a:p>
            <a:pPr lvl="1"/>
            <a:endParaRPr lang="en-US" altLang="zh-TW" sz="2800" dirty="0" smtClean="0">
              <a:latin typeface="+mn-ea"/>
            </a:endParaRPr>
          </a:p>
          <a:p>
            <a:pPr lvl="1"/>
            <a:r>
              <a:rPr lang="en-US" altLang="zh-TW" sz="2800" dirty="0" smtClean="0">
                <a:latin typeface="+mn-ea"/>
              </a:rPr>
              <a:t>What </a:t>
            </a:r>
            <a:r>
              <a:rPr lang="en-US" altLang="zh-TW" sz="2800" dirty="0">
                <a:latin typeface="+mn-ea"/>
              </a:rPr>
              <a:t>outcomes are measured? 	</a:t>
            </a:r>
          </a:p>
          <a:p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3207187" y="4216773"/>
            <a:ext cx="25202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200" b="1" dirty="0">
                <a:solidFill>
                  <a:srgbClr val="FF0000"/>
                </a:solidFill>
                <a:latin typeface="+mn-ea"/>
              </a:rPr>
              <a:t>不是</a:t>
            </a:r>
            <a:r>
              <a:rPr lang="zh-TW" altLang="en-US" sz="2200" b="1" dirty="0" smtClean="0">
                <a:solidFill>
                  <a:srgbClr val="FF0000"/>
                </a:solidFill>
                <a:latin typeface="+mn-ea"/>
              </a:rPr>
              <a:t>回答</a:t>
            </a:r>
            <a:endParaRPr lang="en-US" altLang="zh-TW" sz="2200" b="1" dirty="0" smtClean="0">
              <a:solidFill>
                <a:srgbClr val="FF0000"/>
              </a:solidFill>
              <a:latin typeface="+mn-ea"/>
            </a:endParaRPr>
          </a:p>
          <a:p>
            <a:r>
              <a:rPr lang="en-US" altLang="zh-TW" sz="2200" b="1" dirty="0" smtClean="0">
                <a:solidFill>
                  <a:srgbClr val="FF0000"/>
                </a:solidFill>
                <a:latin typeface="+mn-ea"/>
              </a:rPr>
              <a:t>Yes</a:t>
            </a:r>
            <a:r>
              <a:rPr lang="zh-TW" altLang="en-US" sz="2200" b="1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zh-TW" sz="2200" b="1" dirty="0" smtClean="0">
                <a:solidFill>
                  <a:srgbClr val="FF0000"/>
                </a:solidFill>
                <a:latin typeface="+mn-ea"/>
              </a:rPr>
              <a:t> Can't </a:t>
            </a:r>
            <a:r>
              <a:rPr lang="en-US" altLang="zh-TW" sz="2200" b="1" dirty="0">
                <a:solidFill>
                  <a:srgbClr val="FF0000"/>
                </a:solidFill>
                <a:latin typeface="+mn-ea"/>
              </a:rPr>
              <a:t>tell </a:t>
            </a:r>
            <a:r>
              <a:rPr lang="zh-TW" altLang="en-US" sz="2200" b="1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zh-TW" sz="2200" b="1" dirty="0" smtClean="0">
                <a:solidFill>
                  <a:srgbClr val="FF0000"/>
                </a:solidFill>
                <a:latin typeface="+mn-ea"/>
              </a:rPr>
              <a:t>No </a:t>
            </a:r>
            <a:endParaRPr lang="zh-TW" altLang="en-US" sz="22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5530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t2.gstatic.com/images?q=tbn:ANd9GcQdz0KbSGStePz1OrMTVqu3CDn1qffiXcoj6nayN5jl72RVNmMFj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108960"/>
            <a:ext cx="6048672" cy="3544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>
                <a:latin typeface="微軟正黑體" pitchFamily="34" charset="-120"/>
                <a:ea typeface="微軟正黑體" pitchFamily="34" charset="-120"/>
              </a:rPr>
              <a:t>B/ What are the results? 	</a:t>
            </a:r>
            <a:endParaRPr lang="zh-TW" altLang="en-US" sz="4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33</a:t>
            </a:fld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sz="2800" dirty="0" smtClean="0">
                <a:latin typeface="微軟正黑體" pitchFamily="34" charset="-120"/>
                <a:ea typeface="微軟正黑體" pitchFamily="34" charset="-120"/>
              </a:rPr>
              <a:t>8.</a:t>
            </a:r>
            <a:r>
              <a:rPr lang="en-US" altLang="zh-TW" sz="2800" dirty="0">
                <a:latin typeface="微軟正黑體" pitchFamily="34" charset="-120"/>
                <a:ea typeface="微軟正黑體" pitchFamily="34" charset="-120"/>
              </a:rPr>
              <a:t> How </a:t>
            </a:r>
            <a:r>
              <a:rPr lang="en-US" altLang="zh-TW" sz="28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precise</a:t>
            </a:r>
            <a:r>
              <a:rPr lang="en-US" altLang="zh-TW" sz="2800" dirty="0">
                <a:latin typeface="微軟正黑體" pitchFamily="34" charset="-120"/>
                <a:ea typeface="微軟正黑體" pitchFamily="34" charset="-120"/>
              </a:rPr>
              <a:t> was the estimate of the treatment effect? 	</a:t>
            </a:r>
          </a:p>
          <a:p>
            <a:pPr lvl="1"/>
            <a:endParaRPr lang="en-US" altLang="zh-TW" sz="2500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en-US" altLang="zh-TW" sz="2500" dirty="0" smtClean="0">
                <a:latin typeface="微軟正黑體" pitchFamily="34" charset="-120"/>
                <a:ea typeface="微軟正黑體" pitchFamily="34" charset="-120"/>
              </a:rPr>
              <a:t>What </a:t>
            </a:r>
            <a:r>
              <a:rPr lang="en-US" altLang="zh-TW" sz="2500" dirty="0">
                <a:latin typeface="微軟正黑體" pitchFamily="34" charset="-120"/>
                <a:ea typeface="微軟正黑體" pitchFamily="34" charset="-120"/>
              </a:rPr>
              <a:t>are its confidence limits? 	</a:t>
            </a:r>
          </a:p>
          <a:p>
            <a:endParaRPr lang="zh-TW" altLang="en-US" dirty="0"/>
          </a:p>
        </p:txBody>
      </p:sp>
      <p:sp>
        <p:nvSpPr>
          <p:cNvPr id="6" name="矩形 5"/>
          <p:cNvSpPr/>
          <p:nvPr/>
        </p:nvSpPr>
        <p:spPr>
          <a:xfrm>
            <a:off x="3030506" y="4424249"/>
            <a:ext cx="25202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200" b="1" dirty="0">
                <a:solidFill>
                  <a:srgbClr val="FF0000"/>
                </a:solidFill>
                <a:latin typeface="+mn-ea"/>
              </a:rPr>
              <a:t>不是</a:t>
            </a:r>
            <a:r>
              <a:rPr lang="zh-TW" altLang="en-US" sz="2200" b="1" dirty="0" smtClean="0">
                <a:solidFill>
                  <a:srgbClr val="FF0000"/>
                </a:solidFill>
                <a:latin typeface="+mn-ea"/>
              </a:rPr>
              <a:t>回答</a:t>
            </a:r>
            <a:endParaRPr lang="en-US" altLang="zh-TW" sz="2200" b="1" dirty="0" smtClean="0">
              <a:solidFill>
                <a:srgbClr val="FF0000"/>
              </a:solidFill>
              <a:latin typeface="+mn-ea"/>
            </a:endParaRPr>
          </a:p>
          <a:p>
            <a:r>
              <a:rPr lang="en-US" altLang="zh-TW" sz="2200" b="1" dirty="0" smtClean="0">
                <a:solidFill>
                  <a:srgbClr val="FF0000"/>
                </a:solidFill>
                <a:latin typeface="+mn-ea"/>
              </a:rPr>
              <a:t>Yes</a:t>
            </a:r>
            <a:r>
              <a:rPr lang="zh-TW" altLang="en-US" sz="2200" b="1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zh-TW" sz="2200" b="1" dirty="0" smtClean="0">
                <a:solidFill>
                  <a:srgbClr val="FF0000"/>
                </a:solidFill>
                <a:latin typeface="+mn-ea"/>
              </a:rPr>
              <a:t> Can't </a:t>
            </a:r>
            <a:r>
              <a:rPr lang="en-US" altLang="zh-TW" sz="2200" b="1" dirty="0">
                <a:solidFill>
                  <a:srgbClr val="FF0000"/>
                </a:solidFill>
                <a:latin typeface="+mn-ea"/>
              </a:rPr>
              <a:t>tell </a:t>
            </a:r>
            <a:r>
              <a:rPr lang="zh-TW" altLang="en-US" sz="2200" b="1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zh-TW" sz="2200" b="1" dirty="0" smtClean="0">
                <a:solidFill>
                  <a:srgbClr val="FF0000"/>
                </a:solidFill>
                <a:latin typeface="+mn-ea"/>
              </a:rPr>
              <a:t>No </a:t>
            </a:r>
            <a:endParaRPr lang="zh-TW" altLang="en-US" sz="22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4443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標題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zh-TW" altLang="en-US" smtClean="0"/>
              <a:t>重要性 </a:t>
            </a:r>
            <a:r>
              <a:rPr lang="en-US" altLang="zh-TW" smtClean="0"/>
              <a:t>Importance/Impact</a:t>
            </a:r>
            <a:endParaRPr lang="zh-TW" altLang="en-US" smtClean="0"/>
          </a:p>
        </p:txBody>
      </p:sp>
      <p:sp>
        <p:nvSpPr>
          <p:cNvPr id="78851" name="內容版面配置區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zh-TW" altLang="en-US" sz="2400" dirty="0" smtClean="0">
                <a:latin typeface="+mn-ea"/>
              </a:rPr>
              <a:t>我們相信它，但結果是否重要？</a:t>
            </a:r>
            <a:endParaRPr lang="en-US" altLang="zh-TW" sz="2400" dirty="0" smtClean="0">
              <a:latin typeface="+mn-ea"/>
            </a:endParaRPr>
          </a:p>
          <a:p>
            <a:r>
              <a:rPr lang="zh-TW" altLang="en-US" sz="2400" dirty="0" smtClean="0">
                <a:latin typeface="+mn-ea"/>
              </a:rPr>
              <a:t>在這個審核的標準中，我們審核這個研究的結果是什麼？結果被估計的方式？</a:t>
            </a:r>
            <a:endParaRPr lang="en-US" altLang="zh-TW" sz="2400" dirty="0">
              <a:latin typeface="+mn-ea"/>
            </a:endParaRPr>
          </a:p>
          <a:p>
            <a:r>
              <a:rPr lang="zh-TW" altLang="en-US" sz="2400" dirty="0" smtClean="0">
                <a:latin typeface="+mn-ea"/>
              </a:rPr>
              <a:t>在</a:t>
            </a:r>
            <a:r>
              <a:rPr lang="zh-TW" altLang="en-US" sz="2400" dirty="0">
                <a:latin typeface="+mn-ea"/>
              </a:rPr>
              <a:t>閱讀</a:t>
            </a:r>
            <a:r>
              <a:rPr lang="en-US" altLang="zh-TW" sz="2400" dirty="0">
                <a:latin typeface="+mn-ea"/>
              </a:rPr>
              <a:t>RCT</a:t>
            </a:r>
            <a:r>
              <a:rPr lang="zh-TW" altLang="en-US" sz="2400" dirty="0">
                <a:latin typeface="+mn-ea"/>
              </a:rPr>
              <a:t>文章時除了</a:t>
            </a:r>
            <a:r>
              <a:rPr lang="en-US" altLang="zh-TW" sz="2400" dirty="0">
                <a:latin typeface="+mn-ea"/>
              </a:rPr>
              <a:t>p</a:t>
            </a:r>
            <a:r>
              <a:rPr lang="zh-TW" altLang="en-US" sz="2400" dirty="0">
                <a:latin typeface="+mn-ea"/>
              </a:rPr>
              <a:t>值之外，還必須看</a:t>
            </a:r>
            <a:r>
              <a:rPr lang="en-US" altLang="zh-TW" sz="2400" b="1" dirty="0">
                <a:solidFill>
                  <a:srgbClr val="FF0000"/>
                </a:solidFill>
                <a:latin typeface="+mn-ea"/>
              </a:rPr>
              <a:t>effect</a:t>
            </a:r>
            <a:r>
              <a:rPr lang="zh-TW" altLang="en-US" sz="2400" b="1" dirty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zh-TW" sz="2400" b="1" dirty="0" smtClean="0">
                <a:solidFill>
                  <a:srgbClr val="FF0000"/>
                </a:solidFill>
                <a:latin typeface="+mn-ea"/>
              </a:rPr>
              <a:t>size</a:t>
            </a:r>
            <a:r>
              <a:rPr lang="zh-TW" altLang="en-US" sz="2400" b="1" dirty="0">
                <a:solidFill>
                  <a:srgbClr val="FF0000"/>
                </a:solidFill>
                <a:latin typeface="+mn-ea"/>
              </a:rPr>
              <a:t>和</a:t>
            </a:r>
            <a:r>
              <a:rPr lang="en-US" altLang="zh-TW" sz="2400" b="1" dirty="0" smtClean="0">
                <a:solidFill>
                  <a:srgbClr val="FF0000"/>
                </a:solidFill>
                <a:latin typeface="+mn-ea"/>
              </a:rPr>
              <a:t>95</a:t>
            </a:r>
            <a:r>
              <a:rPr lang="en-US" altLang="zh-TW" sz="2400" b="1" dirty="0">
                <a:solidFill>
                  <a:srgbClr val="FF0000"/>
                </a:solidFill>
                <a:latin typeface="+mn-ea"/>
              </a:rPr>
              <a:t>%</a:t>
            </a:r>
            <a:r>
              <a:rPr lang="zh-TW" altLang="en-US" sz="2400" b="1" dirty="0">
                <a:solidFill>
                  <a:srgbClr val="FF0000"/>
                </a:solidFill>
                <a:latin typeface="+mn-ea"/>
              </a:rPr>
              <a:t>信賴區間</a:t>
            </a:r>
            <a:r>
              <a:rPr lang="zh-TW" altLang="en-US" sz="2400" dirty="0">
                <a:latin typeface="+mn-ea"/>
              </a:rPr>
              <a:t>。</a:t>
            </a:r>
            <a:endParaRPr lang="en-US" altLang="zh-TW" sz="2400" dirty="0" smtClean="0">
              <a:latin typeface="+mn-ea"/>
            </a:endParaRPr>
          </a:p>
          <a:p>
            <a:endParaRPr lang="en-US" altLang="zh-TW" sz="2400" dirty="0" smtClean="0"/>
          </a:p>
          <a:p>
            <a:endParaRPr lang="en-US" altLang="zh-TW" sz="2400" dirty="0" smtClean="0"/>
          </a:p>
          <a:p>
            <a:endParaRPr lang="en-US" altLang="zh-TW" sz="1600" dirty="0" smtClean="0"/>
          </a:p>
          <a:p>
            <a:endParaRPr lang="zh-TW" altLang="en-US" sz="1600" dirty="0" smtClean="0"/>
          </a:p>
        </p:txBody>
      </p:sp>
      <p:sp>
        <p:nvSpPr>
          <p:cNvPr id="5" name="矩形 4"/>
          <p:cNvSpPr/>
          <p:nvPr/>
        </p:nvSpPr>
        <p:spPr>
          <a:xfrm>
            <a:off x="468582" y="3861048"/>
            <a:ext cx="6992938" cy="1200150"/>
          </a:xfrm>
          <a:prstGeom prst="rect">
            <a:avLst/>
          </a:prstGeom>
          <a:solidFill>
            <a:srgbClr val="FF66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lvl="1">
              <a:defRPr/>
            </a:pPr>
            <a:r>
              <a:rPr lang="zh-TW" altLang="en-US" sz="2400" dirty="0"/>
              <a:t>絕對風險降低度 </a:t>
            </a:r>
            <a:r>
              <a:rPr lang="en-US" altLang="zh-TW" sz="2400" dirty="0"/>
              <a:t>(absolute risk reduction,</a:t>
            </a:r>
            <a:r>
              <a:rPr lang="zh-TW" altLang="en-US" sz="2400" dirty="0"/>
              <a:t> </a:t>
            </a:r>
            <a:r>
              <a:rPr lang="en-US" altLang="zh-TW" sz="2400" dirty="0"/>
              <a:t>ARR)</a:t>
            </a:r>
          </a:p>
          <a:p>
            <a:pPr lvl="1">
              <a:defRPr/>
            </a:pPr>
            <a:r>
              <a:rPr lang="zh-TW" altLang="en-US" sz="2400" dirty="0"/>
              <a:t>相對風險降低度 </a:t>
            </a:r>
            <a:r>
              <a:rPr lang="en-US" altLang="zh-TW" sz="2400" dirty="0"/>
              <a:t>(relative risk reduction, RRR)</a:t>
            </a:r>
          </a:p>
          <a:p>
            <a:pPr lvl="1">
              <a:defRPr/>
            </a:pPr>
            <a:r>
              <a:rPr lang="zh-TW" altLang="en-US" sz="2400" dirty="0"/>
              <a:t>益一需治數 </a:t>
            </a:r>
            <a:r>
              <a:rPr lang="en-US" altLang="zh-TW" sz="2400" dirty="0"/>
              <a:t>(number needed to treat, NNT)</a:t>
            </a:r>
          </a:p>
        </p:txBody>
      </p:sp>
      <p:sp>
        <p:nvSpPr>
          <p:cNvPr id="6" name="矩形 5"/>
          <p:cNvSpPr/>
          <p:nvPr/>
        </p:nvSpPr>
        <p:spPr>
          <a:xfrm>
            <a:off x="1870882" y="5454308"/>
            <a:ext cx="7004050" cy="1200150"/>
          </a:xfrm>
          <a:prstGeom prst="rect">
            <a:avLst/>
          </a:prstGeom>
          <a:solidFill>
            <a:srgbClr val="990099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lvl="1">
              <a:defRPr/>
            </a:pPr>
            <a:r>
              <a:rPr lang="zh-TW" altLang="en-US" sz="2400" dirty="0"/>
              <a:t>絕對風險增加度 </a:t>
            </a:r>
            <a:r>
              <a:rPr lang="en-US" altLang="zh-TW" sz="2400" dirty="0"/>
              <a:t>(absolute risk reduction,</a:t>
            </a:r>
            <a:r>
              <a:rPr lang="zh-TW" altLang="en-US" sz="2400" dirty="0"/>
              <a:t> </a:t>
            </a:r>
            <a:r>
              <a:rPr lang="en-US" altLang="zh-TW" sz="2400" dirty="0"/>
              <a:t>ARI)</a:t>
            </a:r>
          </a:p>
          <a:p>
            <a:pPr lvl="1">
              <a:defRPr/>
            </a:pPr>
            <a:r>
              <a:rPr lang="zh-TW" altLang="en-US" sz="2400" dirty="0"/>
              <a:t>相對風險增加度 </a:t>
            </a:r>
            <a:r>
              <a:rPr lang="en-US" altLang="zh-TW" sz="2400" dirty="0"/>
              <a:t>(relative risk reduction, RRI)</a:t>
            </a:r>
          </a:p>
          <a:p>
            <a:pPr lvl="1">
              <a:defRPr/>
            </a:pPr>
            <a:r>
              <a:rPr lang="zh-TW" altLang="en-US" sz="2400" dirty="0"/>
              <a:t>害一需治數 </a:t>
            </a:r>
            <a:r>
              <a:rPr lang="en-US" altLang="zh-TW" sz="2400" dirty="0"/>
              <a:t>(Number needed to harm, NNH)</a:t>
            </a:r>
            <a:endParaRPr lang="zh-TW" altLang="en-US" sz="2400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34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687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Effect size</a:t>
            </a:r>
            <a:r>
              <a:rPr lang="zh-TW" altLang="en-US" dirty="0" smtClean="0"/>
              <a:t>的計算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zh-TW" altLang="en-US" sz="2600" dirty="0" smtClean="0"/>
              <a:t>二分法的</a:t>
            </a:r>
            <a:r>
              <a:rPr lang="en-US" altLang="zh-TW" sz="2600" dirty="0" smtClean="0"/>
              <a:t>outcome</a:t>
            </a:r>
            <a:r>
              <a:rPr lang="zh-TW" altLang="en-US" sz="2600" dirty="0"/>
              <a:t>我們常用 </a:t>
            </a:r>
            <a:r>
              <a:rPr lang="en-US" altLang="zh-TW" sz="2600" b="1" dirty="0">
                <a:solidFill>
                  <a:srgbClr val="FF0000"/>
                </a:solidFill>
              </a:rPr>
              <a:t>odds ratio</a:t>
            </a:r>
            <a:r>
              <a:rPr lang="en-US" altLang="zh-TW" sz="2600" dirty="0"/>
              <a:t>, </a:t>
            </a:r>
            <a:r>
              <a:rPr lang="en-US" altLang="zh-TW" sz="2600" b="1" dirty="0">
                <a:solidFill>
                  <a:srgbClr val="FF0000"/>
                </a:solidFill>
              </a:rPr>
              <a:t>relative risk</a:t>
            </a:r>
            <a:r>
              <a:rPr lang="zh-TW" altLang="en-US" sz="2600" dirty="0"/>
              <a:t>，或</a:t>
            </a:r>
            <a:r>
              <a:rPr lang="en-US" altLang="zh-TW" sz="2600" b="1" dirty="0">
                <a:solidFill>
                  <a:srgbClr val="FF0000"/>
                </a:solidFill>
              </a:rPr>
              <a:t>risk</a:t>
            </a:r>
            <a:r>
              <a:rPr lang="zh-TW" altLang="en-US" sz="2600" b="1" dirty="0">
                <a:solidFill>
                  <a:srgbClr val="FF0000"/>
                </a:solidFill>
              </a:rPr>
              <a:t> </a:t>
            </a:r>
            <a:r>
              <a:rPr lang="en-US" altLang="zh-TW" sz="2600" b="1" dirty="0">
                <a:solidFill>
                  <a:srgbClr val="FF0000"/>
                </a:solidFill>
              </a:rPr>
              <a:t>difference </a:t>
            </a:r>
            <a:r>
              <a:rPr lang="zh-TW" altLang="en-US" sz="2600" dirty="0"/>
              <a:t>［</a:t>
            </a:r>
            <a:r>
              <a:rPr lang="en-US" altLang="zh-TW" sz="2600" dirty="0"/>
              <a:t>absolute risk </a:t>
            </a:r>
            <a:r>
              <a:rPr lang="en-US" altLang="zh-TW" sz="2600" dirty="0" smtClean="0"/>
              <a:t>reduction</a:t>
            </a:r>
            <a:r>
              <a:rPr lang="zh-TW" altLang="en-US" sz="2600" dirty="0"/>
              <a:t> </a:t>
            </a:r>
            <a:r>
              <a:rPr lang="en-US" altLang="zh-TW" sz="2600" dirty="0" smtClean="0"/>
              <a:t>(ARR</a:t>
            </a:r>
            <a:r>
              <a:rPr lang="en-US" altLang="zh-TW" sz="2600" dirty="0"/>
              <a:t>)</a:t>
            </a:r>
            <a:r>
              <a:rPr lang="zh-TW" altLang="en-US" sz="2600" dirty="0" smtClean="0"/>
              <a:t>］</a:t>
            </a:r>
            <a:r>
              <a:rPr lang="zh-TW" altLang="en-US" sz="2600" dirty="0"/>
              <a:t>來表示治療</a:t>
            </a:r>
            <a:r>
              <a:rPr lang="zh-TW" altLang="en-US" sz="2600" dirty="0" smtClean="0"/>
              <a:t>效果</a:t>
            </a:r>
          </a:p>
          <a:p>
            <a:pPr lvl="1"/>
            <a:r>
              <a:rPr lang="zh-TW" altLang="en-US" dirty="0" smtClean="0"/>
              <a:t>例如：是否會中風</a:t>
            </a:r>
            <a:r>
              <a:rPr lang="zh-TW" altLang="en-US" dirty="0"/>
              <a:t>？</a:t>
            </a:r>
            <a:r>
              <a:rPr lang="zh-TW" altLang="en-US" dirty="0" smtClean="0"/>
              <a:t>是否會住院？是否會產生血栓？</a:t>
            </a:r>
          </a:p>
          <a:p>
            <a:pPr marL="0" indent="0">
              <a:buNone/>
            </a:pPr>
            <a:endParaRPr lang="en-US" altLang="zh-TW" sz="2600" dirty="0"/>
          </a:p>
          <a:p>
            <a:r>
              <a:rPr lang="zh-TW" altLang="en-US" sz="2600" dirty="0" smtClean="0"/>
              <a:t>存活分析的研究我們則用</a:t>
            </a:r>
            <a:r>
              <a:rPr lang="en-US" altLang="zh-TW" sz="2600" dirty="0" smtClean="0"/>
              <a:t>hazard</a:t>
            </a:r>
            <a:r>
              <a:rPr lang="zh-TW" altLang="en-US" sz="2600" dirty="0" smtClean="0"/>
              <a:t> </a:t>
            </a:r>
            <a:r>
              <a:rPr lang="en-US" altLang="zh-TW" sz="2600" dirty="0" smtClean="0"/>
              <a:t>ratio</a:t>
            </a:r>
            <a:r>
              <a:rPr lang="zh-TW" altLang="en-US" sz="2600" dirty="0" smtClean="0"/>
              <a:t>或是</a:t>
            </a:r>
            <a:r>
              <a:rPr lang="en-US" altLang="zh-TW" sz="2600" dirty="0" smtClean="0"/>
              <a:t>median survival time difference</a:t>
            </a:r>
            <a:r>
              <a:rPr lang="zh-TW" altLang="en-US" sz="2600" dirty="0" smtClean="0"/>
              <a:t>來表示</a:t>
            </a:r>
            <a:endParaRPr lang="en-US" altLang="zh-TW" sz="2600" dirty="0" smtClean="0"/>
          </a:p>
          <a:p>
            <a:endParaRPr lang="en-US" altLang="zh-TW" sz="2600" dirty="0"/>
          </a:p>
          <a:p>
            <a:r>
              <a:rPr lang="zh-TW" altLang="en-US" sz="2600" dirty="0"/>
              <a:t>連續性</a:t>
            </a:r>
            <a:r>
              <a:rPr lang="zh-TW" altLang="en-US" sz="2600" dirty="0" smtClean="0"/>
              <a:t>數值的</a:t>
            </a:r>
            <a:r>
              <a:rPr lang="en-US" altLang="zh-TW" sz="2600" dirty="0" smtClean="0"/>
              <a:t>outcome</a:t>
            </a:r>
            <a:r>
              <a:rPr lang="zh-TW" altLang="en-US" sz="2600" dirty="0" smtClean="0"/>
              <a:t>我們則常用</a:t>
            </a:r>
            <a:r>
              <a:rPr lang="en-US" altLang="zh-TW" sz="2600" dirty="0" smtClean="0"/>
              <a:t>mean</a:t>
            </a:r>
            <a:r>
              <a:rPr lang="zh-TW" altLang="en-US" sz="2600" dirty="0" smtClean="0"/>
              <a:t>值差別來表示治療效果。</a:t>
            </a:r>
            <a:endParaRPr lang="zh-TW" altLang="en-US" sz="26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C1507F0-D79B-47AB-8D08-A9C1368CEC99}" type="slidenum">
              <a:rPr lang="zh-TW" altLang="en-US" smtClean="0"/>
              <a:pPr/>
              <a:t>35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9673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標題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>
              <a:defRPr/>
            </a:pPr>
            <a:r>
              <a:rPr lang="zh-TW" altLang="en-US" sz="3600" dirty="0" smtClean="0"/>
              <a:t>治療效果有多大 </a:t>
            </a:r>
            <a:r>
              <a:rPr lang="en-US" altLang="zh-TW" sz="3600" dirty="0" smtClean="0"/>
              <a:t> Size of the effect</a:t>
            </a:r>
            <a:endParaRPr lang="zh-TW" altLang="en-US" sz="3600" dirty="0" smtClean="0"/>
          </a:p>
        </p:txBody>
      </p:sp>
      <p:sp>
        <p:nvSpPr>
          <p:cNvPr id="92163" name="內容版面配置區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757738"/>
          </a:xfrm>
        </p:spPr>
        <p:txBody>
          <a:bodyPr/>
          <a:lstStyle/>
          <a:p>
            <a:pPr>
              <a:defRPr/>
            </a:pPr>
            <a:r>
              <a:rPr lang="zh-TW" altLang="en-US" sz="2000" dirty="0" smtClean="0">
                <a:latin typeface="+mn-ea"/>
              </a:rPr>
              <a:t>某藥物試驗研究追蹤二年，控制組</a:t>
            </a:r>
            <a:r>
              <a:rPr lang="zh-TW" altLang="en-US" sz="2000" u="sng" dirty="0" smtClean="0">
                <a:latin typeface="+mn-ea"/>
              </a:rPr>
              <a:t>死亡率</a:t>
            </a:r>
            <a:r>
              <a:rPr lang="en-US" altLang="zh-TW" sz="2000" dirty="0" smtClean="0">
                <a:latin typeface="+mn-ea"/>
              </a:rPr>
              <a:t>15%</a:t>
            </a:r>
            <a:r>
              <a:rPr lang="zh-TW" altLang="en-US" sz="2000" dirty="0" smtClean="0">
                <a:latin typeface="+mn-ea"/>
              </a:rPr>
              <a:t>，實驗組死亡率</a:t>
            </a:r>
            <a:r>
              <a:rPr lang="en-US" altLang="zh-TW" sz="2000" dirty="0" smtClean="0">
                <a:latin typeface="+mn-ea"/>
              </a:rPr>
              <a:t>10%</a:t>
            </a:r>
            <a:endParaRPr lang="zh-TW" altLang="en-US" sz="2000" dirty="0" smtClean="0">
              <a:latin typeface="+mn-ea"/>
            </a:endParaRPr>
          </a:p>
          <a:p>
            <a:pPr>
              <a:defRPr/>
            </a:pPr>
            <a:r>
              <a:rPr lang="zh-TW" altLang="en-US" sz="2000" dirty="0" smtClean="0">
                <a:latin typeface="+mn-ea"/>
              </a:rPr>
              <a:t>控制組的事件發生率 </a:t>
            </a:r>
            <a:r>
              <a:rPr lang="en-US" altLang="zh-TW" sz="2000" dirty="0" smtClean="0">
                <a:latin typeface="+mn-ea"/>
              </a:rPr>
              <a:t>CER</a:t>
            </a:r>
            <a:r>
              <a:rPr lang="zh-TW" altLang="en-US" sz="2000" dirty="0" smtClean="0">
                <a:latin typeface="+mn-ea"/>
              </a:rPr>
              <a:t> </a:t>
            </a:r>
            <a:r>
              <a:rPr lang="en-US" altLang="zh-TW" sz="2000" dirty="0" smtClean="0">
                <a:latin typeface="+mn-ea"/>
              </a:rPr>
              <a:t>= 15%</a:t>
            </a:r>
          </a:p>
          <a:p>
            <a:pPr>
              <a:defRPr/>
            </a:pPr>
            <a:r>
              <a:rPr lang="zh-TW" altLang="en-US" sz="2000" dirty="0" smtClean="0">
                <a:latin typeface="+mn-ea"/>
              </a:rPr>
              <a:t>實驗組的事件發生率 </a:t>
            </a:r>
            <a:r>
              <a:rPr lang="en-US" altLang="zh-TW" sz="2000" dirty="0" smtClean="0">
                <a:latin typeface="+mn-ea"/>
              </a:rPr>
              <a:t>EER</a:t>
            </a:r>
            <a:r>
              <a:rPr lang="zh-TW" altLang="en-US" sz="2000" dirty="0" smtClean="0">
                <a:latin typeface="+mn-ea"/>
              </a:rPr>
              <a:t>  </a:t>
            </a:r>
            <a:r>
              <a:rPr lang="en-US" altLang="zh-TW" sz="2000" dirty="0" smtClean="0">
                <a:latin typeface="+mn-ea"/>
              </a:rPr>
              <a:t>=</a:t>
            </a:r>
            <a:r>
              <a:rPr lang="zh-TW" altLang="en-US" sz="2000" dirty="0" smtClean="0">
                <a:latin typeface="+mn-ea"/>
              </a:rPr>
              <a:t> </a:t>
            </a:r>
            <a:r>
              <a:rPr lang="en-US" altLang="zh-TW" sz="2000" dirty="0" smtClean="0">
                <a:latin typeface="+mn-ea"/>
              </a:rPr>
              <a:t>10%</a:t>
            </a:r>
          </a:p>
          <a:p>
            <a:pPr>
              <a:defRPr/>
            </a:pPr>
            <a:endParaRPr lang="en-US" altLang="zh-TW" sz="2000" dirty="0" smtClean="0">
              <a:latin typeface="+mn-ea"/>
            </a:endParaRPr>
          </a:p>
          <a:p>
            <a:pPr>
              <a:defRPr/>
            </a:pPr>
            <a:r>
              <a:rPr lang="zh-TW" altLang="en-US" sz="2000" dirty="0" smtClean="0">
                <a:latin typeface="+mn-ea"/>
              </a:rPr>
              <a:t>相對風險 </a:t>
            </a:r>
            <a:r>
              <a:rPr lang="en-US" altLang="zh-TW" sz="2000" b="1" dirty="0" smtClean="0">
                <a:solidFill>
                  <a:srgbClr val="FF0000"/>
                </a:solidFill>
                <a:latin typeface="+mn-ea"/>
              </a:rPr>
              <a:t>RR</a:t>
            </a:r>
            <a:r>
              <a:rPr lang="zh-TW" altLang="en-US" sz="2000" dirty="0" smtClean="0">
                <a:latin typeface="+mn-ea"/>
              </a:rPr>
              <a:t> </a:t>
            </a:r>
            <a:r>
              <a:rPr lang="en-US" altLang="zh-TW" sz="2000" dirty="0" smtClean="0">
                <a:latin typeface="+mn-ea"/>
              </a:rPr>
              <a:t>=</a:t>
            </a:r>
            <a:r>
              <a:rPr lang="zh-TW" altLang="en-US" sz="2000" dirty="0" smtClean="0">
                <a:latin typeface="+mn-ea"/>
              </a:rPr>
              <a:t> </a:t>
            </a:r>
            <a:r>
              <a:rPr lang="en-US" altLang="zh-TW" sz="2000" dirty="0" smtClean="0">
                <a:latin typeface="+mn-ea"/>
              </a:rPr>
              <a:t>EER / CER = RR= 0.10/0.15 = 0.6</a:t>
            </a:r>
            <a:r>
              <a:rPr lang="zh-TW" altLang="en-US" sz="2000" dirty="0" smtClean="0">
                <a:latin typeface="+mn-ea"/>
              </a:rPr>
              <a:t> </a:t>
            </a:r>
            <a:r>
              <a:rPr lang="en-US" altLang="zh-TW" sz="2000" dirty="0" smtClean="0">
                <a:latin typeface="+mn-ea"/>
              </a:rPr>
              <a:t>(</a:t>
            </a:r>
            <a:r>
              <a:rPr lang="zh-TW" altLang="en-US" sz="2000" dirty="0" smtClean="0">
                <a:latin typeface="+mn-ea"/>
              </a:rPr>
              <a:t>實驗組事件的發生是控制組的</a:t>
            </a:r>
            <a:r>
              <a:rPr lang="en-US" altLang="zh-TW" sz="2000" dirty="0" smtClean="0">
                <a:latin typeface="+mn-ea"/>
              </a:rPr>
              <a:t>0.67</a:t>
            </a:r>
            <a:r>
              <a:rPr lang="zh-TW" altLang="en-US" sz="2000" dirty="0" smtClean="0">
                <a:latin typeface="+mn-ea"/>
              </a:rPr>
              <a:t>倍</a:t>
            </a:r>
            <a:r>
              <a:rPr lang="en-US" altLang="zh-TW" sz="2000" dirty="0" smtClean="0">
                <a:latin typeface="+mn-ea"/>
              </a:rPr>
              <a:t>)</a:t>
            </a:r>
          </a:p>
          <a:p>
            <a:pPr>
              <a:defRPr/>
            </a:pPr>
            <a:r>
              <a:rPr lang="zh-TW" altLang="en-US" sz="2000" dirty="0" smtClean="0">
                <a:latin typeface="+mn-ea"/>
              </a:rPr>
              <a:t>絕對風險降低度 </a:t>
            </a:r>
            <a:r>
              <a:rPr lang="en-US" altLang="zh-TW" sz="2000" b="1" dirty="0" smtClean="0">
                <a:solidFill>
                  <a:srgbClr val="FF0000"/>
                </a:solidFill>
                <a:latin typeface="+mn-ea"/>
              </a:rPr>
              <a:t>ARR</a:t>
            </a:r>
            <a:r>
              <a:rPr lang="zh-TW" altLang="en-US" sz="2000" dirty="0" smtClean="0">
                <a:latin typeface="+mn-ea"/>
              </a:rPr>
              <a:t> </a:t>
            </a:r>
            <a:r>
              <a:rPr lang="en-US" altLang="zh-TW" sz="2000" dirty="0" smtClean="0">
                <a:latin typeface="+mn-ea"/>
              </a:rPr>
              <a:t>=</a:t>
            </a:r>
            <a:r>
              <a:rPr lang="zh-TW" altLang="en-US" sz="2000" dirty="0" smtClean="0">
                <a:latin typeface="+mn-ea"/>
              </a:rPr>
              <a:t> </a:t>
            </a:r>
            <a:r>
              <a:rPr lang="en-US" altLang="zh-TW" sz="2000" dirty="0" smtClean="0">
                <a:latin typeface="+mn-ea"/>
              </a:rPr>
              <a:t>|EER-CER| =</a:t>
            </a:r>
            <a:r>
              <a:rPr lang="zh-TW" altLang="en-US" sz="2000" dirty="0" smtClean="0">
                <a:latin typeface="+mn-ea"/>
              </a:rPr>
              <a:t> </a:t>
            </a:r>
            <a:r>
              <a:rPr lang="en-US" altLang="zh-TW" sz="2000" dirty="0" smtClean="0">
                <a:latin typeface="+mn-ea"/>
              </a:rPr>
              <a:t>5%</a:t>
            </a:r>
            <a:r>
              <a:rPr lang="zh-TW" altLang="en-US" sz="2000" dirty="0" smtClean="0">
                <a:latin typeface="+mn-ea"/>
              </a:rPr>
              <a:t> </a:t>
            </a:r>
            <a:r>
              <a:rPr lang="en-US" altLang="zh-TW" sz="2000" dirty="0" smtClean="0">
                <a:latin typeface="+mn-ea"/>
              </a:rPr>
              <a:t>(</a:t>
            </a:r>
            <a:r>
              <a:rPr lang="zh-TW" altLang="en-US" sz="2000" dirty="0" smtClean="0">
                <a:latin typeface="+mn-ea"/>
              </a:rPr>
              <a:t>絕對治療效果減少</a:t>
            </a:r>
            <a:r>
              <a:rPr lang="en-US" altLang="zh-TW" sz="2000" dirty="0" smtClean="0">
                <a:latin typeface="+mn-ea"/>
              </a:rPr>
              <a:t>5%</a:t>
            </a:r>
            <a:r>
              <a:rPr lang="zh-TW" altLang="en-US" sz="2000" dirty="0" smtClean="0">
                <a:latin typeface="+mn-ea"/>
              </a:rPr>
              <a:t>的死亡率</a:t>
            </a:r>
            <a:r>
              <a:rPr lang="en-US" altLang="zh-TW" sz="2000" dirty="0" smtClean="0">
                <a:latin typeface="+mn-ea"/>
              </a:rPr>
              <a:t>)</a:t>
            </a:r>
          </a:p>
          <a:p>
            <a:pPr>
              <a:defRPr/>
            </a:pPr>
            <a:r>
              <a:rPr lang="zh-TW" altLang="en-US" sz="2000" dirty="0" smtClean="0">
                <a:latin typeface="+mn-ea"/>
              </a:rPr>
              <a:t>相對風險降低度 </a:t>
            </a:r>
            <a:r>
              <a:rPr lang="en-US" altLang="zh-TW" sz="2000" b="1" dirty="0" smtClean="0">
                <a:solidFill>
                  <a:srgbClr val="FF0000"/>
                </a:solidFill>
                <a:latin typeface="+mn-ea"/>
              </a:rPr>
              <a:t>RRR</a:t>
            </a:r>
            <a:r>
              <a:rPr lang="en-US" altLang="zh-TW" sz="2000" dirty="0" smtClean="0">
                <a:latin typeface="+mn-ea"/>
              </a:rPr>
              <a:t>=</a:t>
            </a:r>
            <a:r>
              <a:rPr lang="zh-TW" altLang="en-US" sz="2000" dirty="0" smtClean="0">
                <a:latin typeface="+mn-ea"/>
              </a:rPr>
              <a:t> </a:t>
            </a:r>
            <a:r>
              <a:rPr lang="en-US" altLang="zh-TW" sz="2000" dirty="0" smtClean="0">
                <a:latin typeface="+mn-ea"/>
              </a:rPr>
              <a:t>|EER-CER|/CER =</a:t>
            </a:r>
            <a:r>
              <a:rPr lang="zh-TW" altLang="en-US" sz="2000" dirty="0" smtClean="0">
                <a:latin typeface="+mn-ea"/>
              </a:rPr>
              <a:t> </a:t>
            </a:r>
            <a:r>
              <a:rPr lang="en-US" altLang="zh-TW" sz="2000" dirty="0" smtClean="0">
                <a:latin typeface="+mn-ea"/>
              </a:rPr>
              <a:t>5%/15% =</a:t>
            </a:r>
            <a:r>
              <a:rPr lang="zh-TW" altLang="en-US" sz="2000" dirty="0" smtClean="0">
                <a:latin typeface="+mn-ea"/>
              </a:rPr>
              <a:t> </a:t>
            </a:r>
            <a:r>
              <a:rPr lang="en-US" altLang="zh-TW" sz="2000" dirty="0" smtClean="0">
                <a:latin typeface="+mn-ea"/>
              </a:rPr>
              <a:t>33% (</a:t>
            </a:r>
            <a:r>
              <a:rPr lang="zh-TW" altLang="en-US" sz="2000" dirty="0" smtClean="0">
                <a:latin typeface="+mn-ea"/>
              </a:rPr>
              <a:t>相對於發生在控制組，治療組減少</a:t>
            </a:r>
            <a:r>
              <a:rPr lang="en-US" altLang="zh-TW" sz="2000" dirty="0" smtClean="0">
                <a:latin typeface="+mn-ea"/>
              </a:rPr>
              <a:t>33%</a:t>
            </a:r>
            <a:r>
              <a:rPr lang="zh-TW" altLang="en-US" sz="2000" dirty="0" smtClean="0">
                <a:latin typeface="+mn-ea"/>
              </a:rPr>
              <a:t>的死亡率</a:t>
            </a:r>
            <a:r>
              <a:rPr lang="en-US" altLang="zh-TW" sz="2000" dirty="0" smtClean="0">
                <a:latin typeface="+mn-ea"/>
              </a:rPr>
              <a:t>)</a:t>
            </a:r>
            <a:endParaRPr lang="zh-TW" altLang="en-US" sz="2000" dirty="0" smtClean="0">
              <a:latin typeface="+mn-ea"/>
            </a:endParaRPr>
          </a:p>
          <a:p>
            <a:pPr>
              <a:defRPr/>
            </a:pPr>
            <a:endParaRPr lang="en-US" altLang="zh-TW" sz="2000" dirty="0" smtClean="0">
              <a:latin typeface="+mn-ea"/>
            </a:endParaRPr>
          </a:p>
          <a:p>
            <a:pPr>
              <a:defRPr/>
            </a:pPr>
            <a:r>
              <a:rPr lang="zh-TW" altLang="en-US" sz="2000" dirty="0" smtClean="0">
                <a:latin typeface="+mn-ea"/>
              </a:rPr>
              <a:t>益一需治數 </a:t>
            </a:r>
            <a:r>
              <a:rPr lang="en-US" altLang="zh-TW" sz="2000" b="1" dirty="0" smtClean="0">
                <a:solidFill>
                  <a:srgbClr val="FF0000"/>
                </a:solidFill>
                <a:latin typeface="+mn-ea"/>
              </a:rPr>
              <a:t>NNT =1/ARR </a:t>
            </a:r>
            <a:r>
              <a:rPr lang="en-US" altLang="zh-TW" sz="2000" dirty="0" smtClean="0">
                <a:latin typeface="+mn-ea"/>
              </a:rPr>
              <a:t>= 1/0.05 = 20</a:t>
            </a:r>
            <a:endParaRPr lang="zh-TW" altLang="en-US" sz="2000" dirty="0" smtClean="0">
              <a:latin typeface="+mn-ea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36</a:t>
            </a:fld>
            <a:endParaRPr lang="zh-TW" altLang="en-US"/>
          </a:p>
        </p:txBody>
      </p:sp>
      <p:pic>
        <p:nvPicPr>
          <p:cNvPr id="6" name="Picture 2" descr="http://pic13.nipic.com/20110305/2531170_100626100860_2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326" y="5110917"/>
            <a:ext cx="1462683" cy="1715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標題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zh-TW" altLang="en-US" smtClean="0"/>
              <a:t>益一需治數 </a:t>
            </a:r>
            <a:r>
              <a:rPr lang="en-US" altLang="zh-TW" smtClean="0"/>
              <a:t>NNT </a:t>
            </a:r>
            <a:endParaRPr lang="zh-TW" altLang="en-US" smtClean="0"/>
          </a:p>
        </p:txBody>
      </p:sp>
      <p:sp>
        <p:nvSpPr>
          <p:cNvPr id="81923" name="內容版面配置區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781128"/>
          </a:xfrm>
        </p:spPr>
        <p:txBody>
          <a:bodyPr>
            <a:noAutofit/>
          </a:bodyPr>
          <a:lstStyle/>
          <a:p>
            <a:pPr algn="just"/>
            <a:r>
              <a:rPr lang="zh-TW" altLang="en-US" sz="1800" dirty="0" smtClean="0">
                <a:latin typeface="+mn-ea"/>
              </a:rPr>
              <a:t>當有了一個可信的結果，接下來要評估這個結果的臨床意義。科學上的文章常以</a:t>
            </a:r>
            <a:r>
              <a:rPr lang="en-US" altLang="zh-TW" sz="1800" dirty="0" smtClean="0">
                <a:latin typeface="+mn-ea"/>
              </a:rPr>
              <a:t>RRR (Relative Risk Reduction)</a:t>
            </a:r>
            <a:r>
              <a:rPr lang="zh-TW" altLang="en-US" sz="1800" dirty="0" smtClean="0">
                <a:latin typeface="+mn-ea"/>
              </a:rPr>
              <a:t>來表示療效，但是臨床上以</a:t>
            </a:r>
            <a:r>
              <a:rPr lang="en-US" altLang="zh-TW" sz="1800" dirty="0" smtClean="0">
                <a:latin typeface="+mn-ea"/>
              </a:rPr>
              <a:t>NNT</a:t>
            </a:r>
            <a:r>
              <a:rPr lang="zh-TW" altLang="en-US" sz="1800" dirty="0" smtClean="0">
                <a:latin typeface="+mn-ea"/>
              </a:rPr>
              <a:t>來表達更為直接。 </a:t>
            </a:r>
            <a:endParaRPr lang="en-US" altLang="zh-TW" sz="1800" dirty="0" smtClean="0">
              <a:latin typeface="+mn-ea"/>
            </a:endParaRPr>
          </a:p>
          <a:p>
            <a:endParaRPr lang="en-US" altLang="zh-TW" sz="1800" dirty="0" smtClean="0">
              <a:latin typeface="+mn-ea"/>
            </a:endParaRPr>
          </a:p>
          <a:p>
            <a:r>
              <a:rPr lang="zh-TW" altLang="en-US" sz="1800" dirty="0" smtClean="0">
                <a:latin typeface="+mn-ea"/>
              </a:rPr>
              <a:t>定義</a:t>
            </a:r>
            <a:r>
              <a:rPr lang="zh-TW" altLang="en-US" sz="1800" dirty="0">
                <a:latin typeface="+mn-ea"/>
              </a:rPr>
              <a:t>：絕對風險降低度的倒數 </a:t>
            </a:r>
            <a:r>
              <a:rPr lang="en-US" altLang="zh-TW" sz="1800" dirty="0">
                <a:latin typeface="+mn-ea"/>
              </a:rPr>
              <a:t>NNT=1/ARR</a:t>
            </a:r>
            <a:r>
              <a:rPr lang="zh-TW" altLang="en-US" sz="1800" dirty="0" smtClean="0">
                <a:latin typeface="+mn-ea"/>
              </a:rPr>
              <a:t>。</a:t>
            </a:r>
            <a:endParaRPr lang="en-US" altLang="zh-TW" sz="1800" dirty="0" smtClean="0">
              <a:latin typeface="+mn-ea"/>
            </a:endParaRPr>
          </a:p>
          <a:p>
            <a:endParaRPr lang="en-US" altLang="zh-TW" sz="1800" dirty="0" smtClean="0">
              <a:latin typeface="+mn-ea"/>
            </a:endParaRPr>
          </a:p>
          <a:p>
            <a:r>
              <a:rPr lang="en-US" altLang="zh-TW" sz="1800" dirty="0" smtClean="0">
                <a:latin typeface="+mn-ea"/>
              </a:rPr>
              <a:t>NNT</a:t>
            </a:r>
            <a:r>
              <a:rPr lang="zh-TW" altLang="en-US" sz="1800" dirty="0" smtClean="0">
                <a:latin typeface="+mn-ea"/>
              </a:rPr>
              <a:t>表示我們需要去</a:t>
            </a:r>
            <a:r>
              <a:rPr lang="zh-TW" altLang="en-US" sz="1800" b="1" dirty="0" smtClean="0">
                <a:solidFill>
                  <a:srgbClr val="FF0000"/>
                </a:solidFill>
                <a:latin typeface="+mn-ea"/>
              </a:rPr>
              <a:t>治療多少的病人和治療多久，才能避免一個</a:t>
            </a:r>
            <a:r>
              <a:rPr lang="zh-TW" altLang="en-US" sz="1800" dirty="0" smtClean="0">
                <a:latin typeface="+mn-ea"/>
              </a:rPr>
              <a:t>壞結果的發生， </a:t>
            </a:r>
            <a:r>
              <a:rPr lang="en-US" altLang="zh-TW" sz="1800" dirty="0" smtClean="0">
                <a:latin typeface="+mn-ea"/>
              </a:rPr>
              <a:t>NNT</a:t>
            </a:r>
            <a:r>
              <a:rPr lang="zh-TW" altLang="en-US" sz="1800" dirty="0" smtClean="0">
                <a:latin typeface="+mn-ea"/>
              </a:rPr>
              <a:t>的大小能決定一些臨床的意義。</a:t>
            </a:r>
          </a:p>
          <a:p>
            <a:endParaRPr lang="en-US" altLang="zh-TW" sz="1800" dirty="0" smtClean="0">
              <a:latin typeface="+mn-ea"/>
            </a:endParaRPr>
          </a:p>
          <a:p>
            <a:r>
              <a:rPr lang="zh-TW" altLang="en-US" sz="1800" dirty="0" smtClean="0">
                <a:latin typeface="+mn-ea"/>
              </a:rPr>
              <a:t>我們需要治療</a:t>
            </a:r>
            <a:r>
              <a:rPr lang="en-US" altLang="zh-TW" sz="1800" dirty="0" smtClean="0">
                <a:latin typeface="+mn-ea"/>
              </a:rPr>
              <a:t>20</a:t>
            </a:r>
            <a:r>
              <a:rPr lang="zh-TW" altLang="en-US" sz="1800" dirty="0" smtClean="0">
                <a:latin typeface="+mn-ea"/>
              </a:rPr>
              <a:t>個人</a:t>
            </a:r>
            <a:r>
              <a:rPr lang="en-US" altLang="zh-TW" sz="1800" dirty="0" smtClean="0">
                <a:latin typeface="+mn-ea"/>
              </a:rPr>
              <a:t>2</a:t>
            </a:r>
            <a:r>
              <a:rPr lang="zh-TW" altLang="en-US" sz="1800" dirty="0" smtClean="0">
                <a:latin typeface="+mn-ea"/>
              </a:rPr>
              <a:t>年，才可以預防</a:t>
            </a:r>
            <a:r>
              <a:rPr lang="en-US" altLang="zh-TW" sz="1800" dirty="0" smtClean="0">
                <a:latin typeface="+mn-ea"/>
              </a:rPr>
              <a:t>1</a:t>
            </a:r>
            <a:r>
              <a:rPr lang="zh-TW" altLang="en-US" sz="1800" dirty="0" smtClean="0">
                <a:latin typeface="+mn-ea"/>
              </a:rPr>
              <a:t>個死亡。</a:t>
            </a:r>
            <a:endParaRPr lang="en-US" altLang="zh-TW" sz="1800" dirty="0" smtClean="0">
              <a:latin typeface="+mn-ea"/>
            </a:endParaRPr>
          </a:p>
          <a:p>
            <a:endParaRPr lang="en-US" altLang="zh-TW" sz="1800" dirty="0" smtClean="0">
              <a:latin typeface="+mn-ea"/>
            </a:endParaRPr>
          </a:p>
          <a:p>
            <a:r>
              <a:rPr lang="en-US" altLang="zh-TW" sz="1800" dirty="0" smtClean="0">
                <a:latin typeface="+mn-ea"/>
              </a:rPr>
              <a:t>ARR </a:t>
            </a:r>
            <a:r>
              <a:rPr lang="zh-TW" altLang="en-US" sz="1800" dirty="0" smtClean="0">
                <a:latin typeface="+mn-ea"/>
              </a:rPr>
              <a:t>越大，</a:t>
            </a:r>
            <a:r>
              <a:rPr lang="en-US" altLang="zh-TW" sz="1800" dirty="0" smtClean="0">
                <a:latin typeface="+mn-ea"/>
              </a:rPr>
              <a:t>NNT </a:t>
            </a:r>
            <a:r>
              <a:rPr lang="zh-TW" altLang="en-US" sz="1800" dirty="0" smtClean="0">
                <a:latin typeface="+mn-ea"/>
              </a:rPr>
              <a:t>越小</a:t>
            </a:r>
            <a:endParaRPr lang="en-US" altLang="zh-TW" sz="1800" dirty="0" smtClean="0">
              <a:latin typeface="+mn-ea"/>
              <a:ea typeface="微軟正黑體"/>
            </a:endParaRPr>
          </a:p>
          <a:p>
            <a:endParaRPr lang="en-US" altLang="zh-TW" sz="1800" b="1" dirty="0">
              <a:solidFill>
                <a:srgbClr val="FF0000"/>
              </a:solidFill>
              <a:latin typeface="+mn-ea"/>
              <a:ea typeface="微軟正黑體"/>
            </a:endParaRPr>
          </a:p>
          <a:p>
            <a:r>
              <a:rPr lang="en-US" altLang="zh-TW" sz="1800" b="1" dirty="0" smtClean="0">
                <a:solidFill>
                  <a:srgbClr val="FF0000"/>
                </a:solidFill>
                <a:latin typeface="+mn-ea"/>
              </a:rPr>
              <a:t>NNT </a:t>
            </a:r>
            <a:r>
              <a:rPr lang="zh-TW" altLang="en-US" sz="1800" b="1" dirty="0" smtClean="0">
                <a:solidFill>
                  <a:srgbClr val="FF0000"/>
                </a:solidFill>
                <a:latin typeface="+mn-ea"/>
              </a:rPr>
              <a:t>越小越好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37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4272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 smtClean="0">
                <a:solidFill>
                  <a:srgbClr val="0000FF"/>
                </a:solidFill>
                <a:latin typeface="+mj-ea"/>
              </a:rPr>
              <a:t>UBC </a:t>
            </a:r>
            <a:r>
              <a:rPr lang="en-US" altLang="zh-TW" sz="3600" dirty="0">
                <a:solidFill>
                  <a:srgbClr val="0000FF"/>
                </a:solidFill>
                <a:latin typeface="+mj-ea"/>
              </a:rPr>
              <a:t>Clinical Significance Calculator </a:t>
            </a:r>
            <a:endParaRPr lang="zh-TW" altLang="en-US" sz="3600" dirty="0">
              <a:solidFill>
                <a:srgbClr val="0000FF"/>
              </a:solidFill>
              <a:latin typeface="+mj-ea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38</a:t>
            </a:fld>
            <a:endParaRPr lang="zh-TW" altLang="en-US"/>
          </a:p>
        </p:txBody>
      </p:sp>
      <p:pic>
        <p:nvPicPr>
          <p:cNvPr id="7168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59" t="24235" r="31654" b="4891"/>
          <a:stretch/>
        </p:blipFill>
        <p:spPr bwMode="auto">
          <a:xfrm>
            <a:off x="2081060" y="1575868"/>
            <a:ext cx="4968552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 descr="http://formulaubc.com/wp-content/uploads/2012/12/UBC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16832"/>
            <a:ext cx="1224136" cy="166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090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標題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zh-TW" altLang="en-US" sz="4000" smtClean="0"/>
              <a:t>害一需治數 </a:t>
            </a:r>
            <a:r>
              <a:rPr lang="en-US" altLang="zh-TW" sz="4000" smtClean="0"/>
              <a:t>NNH</a:t>
            </a:r>
            <a:endParaRPr lang="zh-TW" altLang="en-US" sz="4000" smtClean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zh-TW" altLang="en-US" sz="2400" dirty="0" smtClean="0">
                <a:latin typeface="+mn-ea"/>
              </a:rPr>
              <a:t>除</a:t>
            </a:r>
            <a:r>
              <a:rPr lang="zh-TW" altLang="en-US" sz="2400" dirty="0">
                <a:latin typeface="+mn-ea"/>
              </a:rPr>
              <a:t>了考慮治療的好處外，也要考慮治療帶來的</a:t>
            </a:r>
            <a:r>
              <a:rPr lang="zh-TW" altLang="en-US" sz="2400" dirty="0" smtClean="0">
                <a:latin typeface="+mn-ea"/>
              </a:rPr>
              <a:t>壞處。</a:t>
            </a:r>
            <a:endParaRPr lang="en-US" altLang="zh-TW" sz="2400" dirty="0" smtClean="0">
              <a:latin typeface="+mn-ea"/>
            </a:endParaRPr>
          </a:p>
          <a:p>
            <a:pPr>
              <a:defRPr/>
            </a:pPr>
            <a:endParaRPr lang="en-US" altLang="zh-TW" sz="2400" dirty="0" smtClean="0">
              <a:latin typeface="+mn-ea"/>
            </a:endParaRPr>
          </a:p>
          <a:p>
            <a:pPr>
              <a:defRPr/>
            </a:pPr>
            <a:r>
              <a:rPr lang="zh-TW" altLang="en-US" sz="2400" dirty="0" smtClean="0">
                <a:latin typeface="+mn-ea"/>
              </a:rPr>
              <a:t>定義</a:t>
            </a:r>
            <a:r>
              <a:rPr lang="zh-TW" altLang="en-US" sz="2400" dirty="0">
                <a:latin typeface="+mn-ea"/>
              </a:rPr>
              <a:t>：絕對風險增加度的倒數 </a:t>
            </a:r>
            <a:r>
              <a:rPr lang="en-US" altLang="zh-TW" sz="2400" dirty="0">
                <a:latin typeface="+mn-ea"/>
              </a:rPr>
              <a:t>NNH = </a:t>
            </a:r>
            <a:r>
              <a:rPr lang="en-US" altLang="zh-TW" sz="2400" dirty="0" smtClean="0">
                <a:latin typeface="+mn-ea"/>
              </a:rPr>
              <a:t>1/ARI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en-US" altLang="zh-TW" sz="2400" dirty="0" smtClean="0">
              <a:latin typeface="+mn-ea"/>
            </a:endParaRP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zh-TW" altLang="en-US" sz="2400" dirty="0" smtClean="0">
                <a:latin typeface="+mn-ea"/>
              </a:rPr>
              <a:t>當</a:t>
            </a:r>
            <a:r>
              <a:rPr lang="zh-TW" altLang="en-US" sz="2400" dirty="0">
                <a:latin typeface="+mn-ea"/>
              </a:rPr>
              <a:t>病患接受了實驗組的治療後，可能會有病人產生副作用，亦即對多少病人數目進行實驗組療法，與對照組做比較後，會有多一個病人產生不良副作用</a:t>
            </a:r>
            <a:r>
              <a:rPr lang="zh-TW" altLang="en-US" sz="2400" dirty="0" smtClean="0">
                <a:latin typeface="+mn-ea"/>
              </a:rPr>
              <a:t>。</a:t>
            </a:r>
            <a:endParaRPr lang="en-US" altLang="zh-TW" sz="2400" dirty="0" smtClean="0">
              <a:latin typeface="+mn-ea"/>
            </a:endParaRP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en-US" altLang="zh-TW" sz="2400" dirty="0" smtClean="0">
              <a:latin typeface="+mn-ea"/>
            </a:endParaRP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altLang="zh-TW" sz="2400" b="1" dirty="0" smtClean="0">
                <a:solidFill>
                  <a:srgbClr val="008000"/>
                </a:solidFill>
                <a:latin typeface="+mn-ea"/>
              </a:rPr>
              <a:t>NNH </a:t>
            </a:r>
            <a:r>
              <a:rPr lang="zh-TW" altLang="en-US" sz="2400" b="1" dirty="0" smtClean="0">
                <a:solidFill>
                  <a:srgbClr val="008000"/>
                </a:solidFill>
                <a:latin typeface="+mn-ea"/>
              </a:rPr>
              <a:t>越大越好</a:t>
            </a:r>
            <a:endParaRPr lang="zh-TW" altLang="en-US" sz="2400" b="1" dirty="0">
              <a:solidFill>
                <a:srgbClr val="008000"/>
              </a:solidFill>
              <a:latin typeface="+mn-ea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39</a:t>
            </a:fld>
            <a:endParaRPr lang="zh-TW" altLang="en-US"/>
          </a:p>
        </p:txBody>
      </p:sp>
      <p:pic>
        <p:nvPicPr>
          <p:cNvPr id="9218" name="Picture 2" descr="http://t0.gstatic.com/images?q=tbn:ANd9GcThVoM1NseboTRsfb14cs-UuwzlLGFcT2j0JS_i_kvty4X2loBy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280" y="4581128"/>
            <a:ext cx="2650951" cy="201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915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標題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/>
          </a:bodyPr>
          <a:lstStyle/>
          <a:p>
            <a:r>
              <a:rPr lang="zh-TW" altLang="en-US" sz="4000" dirty="0" smtClean="0"/>
              <a:t>治療效果的預估有多精確</a:t>
            </a:r>
          </a:p>
        </p:txBody>
      </p:sp>
      <p:sp>
        <p:nvSpPr>
          <p:cNvPr id="86019" name="內容版面配置區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r>
              <a:rPr lang="zh-TW" altLang="en-US" sz="2400" dirty="0" smtClean="0">
                <a:latin typeface="+mn-ea"/>
              </a:rPr>
              <a:t>我們</a:t>
            </a:r>
            <a:r>
              <a:rPr lang="zh-TW" altLang="en-US" sz="2400" dirty="0">
                <a:latin typeface="+mn-ea"/>
              </a:rPr>
              <a:t>從</a:t>
            </a:r>
            <a:r>
              <a:rPr lang="en-US" altLang="zh-TW" sz="2400" dirty="0">
                <a:latin typeface="+mn-ea"/>
              </a:rPr>
              <a:t>RCT</a:t>
            </a:r>
            <a:r>
              <a:rPr lang="zh-TW" altLang="en-US" sz="2400" dirty="0">
                <a:latin typeface="+mn-ea"/>
              </a:rPr>
              <a:t>的研究中所得到的</a:t>
            </a:r>
            <a:r>
              <a:rPr lang="en-US" altLang="zh-TW" sz="2400" dirty="0">
                <a:latin typeface="+mn-ea"/>
              </a:rPr>
              <a:t>effect </a:t>
            </a:r>
            <a:r>
              <a:rPr lang="en-US" altLang="zh-TW" sz="2400" dirty="0" smtClean="0">
                <a:latin typeface="+mn-ea"/>
              </a:rPr>
              <a:t>size</a:t>
            </a:r>
            <a:r>
              <a:rPr lang="zh-TW" altLang="en-US" sz="2400" dirty="0" smtClean="0">
                <a:latin typeface="+mn-ea"/>
              </a:rPr>
              <a:t>只是</a:t>
            </a:r>
            <a:r>
              <a:rPr lang="zh-TW" altLang="en-US" sz="2400" dirty="0">
                <a:latin typeface="+mn-ea"/>
              </a:rPr>
              <a:t>一個點估計</a:t>
            </a:r>
            <a:r>
              <a:rPr lang="zh-TW" altLang="en-US" sz="2400" dirty="0" smtClean="0">
                <a:latin typeface="+mn-ea"/>
              </a:rPr>
              <a:t>值</a:t>
            </a:r>
            <a:r>
              <a:rPr lang="en-US" altLang="zh-TW" sz="2400" dirty="0" smtClean="0">
                <a:latin typeface="+mn-ea"/>
              </a:rPr>
              <a:t>(point estimate)</a:t>
            </a:r>
            <a:r>
              <a:rPr lang="zh-TW" altLang="en-US" sz="2400" dirty="0" smtClean="0">
                <a:latin typeface="+mn-ea"/>
              </a:rPr>
              <a:t>。因此</a:t>
            </a:r>
            <a:r>
              <a:rPr lang="en-US" altLang="zh-TW" sz="2400" dirty="0" smtClean="0">
                <a:latin typeface="+mn-ea"/>
              </a:rPr>
              <a:t>RCT</a:t>
            </a:r>
            <a:r>
              <a:rPr lang="zh-TW" altLang="en-US" sz="2400" dirty="0">
                <a:latin typeface="+mn-ea"/>
              </a:rPr>
              <a:t>研究</a:t>
            </a:r>
            <a:r>
              <a:rPr lang="zh-TW" altLang="en-US" sz="2400" dirty="0" smtClean="0">
                <a:latin typeface="+mn-ea"/>
              </a:rPr>
              <a:t>中會</a:t>
            </a:r>
            <a:r>
              <a:rPr lang="zh-TW" altLang="en-US" sz="2400" dirty="0">
                <a:latin typeface="+mn-ea"/>
              </a:rPr>
              <a:t>計算所謂的信賴區間</a:t>
            </a:r>
            <a:r>
              <a:rPr lang="en-US" altLang="zh-TW" sz="2400" dirty="0" smtClean="0">
                <a:latin typeface="+mn-ea"/>
              </a:rPr>
              <a:t>(5</a:t>
            </a:r>
            <a:r>
              <a:rPr lang="en-US" altLang="zh-TW" sz="2400" dirty="0">
                <a:latin typeface="+mn-ea"/>
              </a:rPr>
              <a:t>% confidence interval,</a:t>
            </a:r>
            <a:r>
              <a:rPr lang="zh-TW" altLang="en-US" sz="2400" dirty="0">
                <a:latin typeface="+mn-ea"/>
              </a:rPr>
              <a:t> </a:t>
            </a:r>
            <a:r>
              <a:rPr lang="en-US" altLang="zh-TW" sz="2400" dirty="0">
                <a:latin typeface="+mn-ea"/>
              </a:rPr>
              <a:t>95% CI)</a:t>
            </a:r>
            <a:r>
              <a:rPr lang="zh-TW" altLang="en-US" sz="2400" dirty="0">
                <a:latin typeface="+mn-ea"/>
              </a:rPr>
              <a:t>。</a:t>
            </a:r>
            <a:endParaRPr lang="en-US" altLang="zh-TW" sz="2400" dirty="0">
              <a:latin typeface="+mn-ea"/>
            </a:endParaRPr>
          </a:p>
          <a:p>
            <a:pPr algn="just"/>
            <a:endParaRPr lang="en-US" altLang="zh-TW" sz="2400" dirty="0">
              <a:latin typeface="+mn-ea"/>
            </a:endParaRPr>
          </a:p>
          <a:p>
            <a:pPr algn="just"/>
            <a:r>
              <a:rPr lang="en-US" altLang="zh-TW" sz="2400" dirty="0">
                <a:latin typeface="+mn-ea"/>
              </a:rPr>
              <a:t>95% CI</a:t>
            </a:r>
            <a:r>
              <a:rPr lang="zh-TW" altLang="en-US" sz="2400" dirty="0">
                <a:latin typeface="+mn-ea"/>
              </a:rPr>
              <a:t>所代表的意義是研究中真正的</a:t>
            </a:r>
            <a:r>
              <a:rPr lang="en-US" altLang="zh-TW" sz="2400" dirty="0">
                <a:latin typeface="+mn-ea"/>
              </a:rPr>
              <a:t>effect</a:t>
            </a:r>
            <a:r>
              <a:rPr lang="zh-TW" altLang="en-US" sz="2400" dirty="0">
                <a:latin typeface="+mn-ea"/>
              </a:rPr>
              <a:t> </a:t>
            </a:r>
            <a:r>
              <a:rPr lang="en-US" altLang="zh-TW" sz="2400" dirty="0">
                <a:latin typeface="+mn-ea"/>
              </a:rPr>
              <a:t>size</a:t>
            </a:r>
            <a:r>
              <a:rPr lang="zh-TW" altLang="en-US" sz="2400" dirty="0">
                <a:latin typeface="+mn-ea"/>
              </a:rPr>
              <a:t>值有</a:t>
            </a:r>
            <a:r>
              <a:rPr lang="en-US" altLang="zh-TW" sz="2400" dirty="0">
                <a:latin typeface="+mn-ea"/>
              </a:rPr>
              <a:t>95%</a:t>
            </a:r>
            <a:r>
              <a:rPr lang="zh-TW" altLang="en-US" sz="2400" dirty="0">
                <a:latin typeface="+mn-ea"/>
              </a:rPr>
              <a:t>的機會將</a:t>
            </a:r>
            <a:r>
              <a:rPr lang="zh-TW" altLang="en-US" sz="2400" b="1" dirty="0">
                <a:solidFill>
                  <a:srgbClr val="FF0000"/>
                </a:solidFill>
                <a:latin typeface="+mn-ea"/>
              </a:rPr>
              <a:t>落在此區間</a:t>
            </a:r>
            <a:r>
              <a:rPr lang="zh-TW" altLang="en-US" sz="2400" dirty="0">
                <a:latin typeface="+mn-ea"/>
              </a:rPr>
              <a:t>內。</a:t>
            </a:r>
          </a:p>
          <a:p>
            <a:pPr marL="0" indent="0">
              <a:buNone/>
            </a:pPr>
            <a:endParaRPr lang="en-US" altLang="zh-TW" sz="2400" dirty="0">
              <a:latin typeface="+mn-ea"/>
            </a:endParaRPr>
          </a:p>
          <a:p>
            <a:r>
              <a:rPr lang="en-US" altLang="zh-TW" sz="2400" dirty="0" smtClean="0">
                <a:latin typeface="+mn-ea"/>
              </a:rPr>
              <a:t>CI</a:t>
            </a:r>
            <a:r>
              <a:rPr lang="zh-TW" altLang="en-US" sz="2400" dirty="0">
                <a:latin typeface="+mn-ea"/>
              </a:rPr>
              <a:t>的寬度代表該研究的精確度，如果</a:t>
            </a:r>
            <a:r>
              <a:rPr lang="en-US" altLang="zh-TW" sz="2400" b="1" dirty="0">
                <a:solidFill>
                  <a:srgbClr val="FF0000"/>
                </a:solidFill>
                <a:latin typeface="+mn-ea"/>
              </a:rPr>
              <a:t>CI</a:t>
            </a:r>
            <a:r>
              <a:rPr lang="zh-TW" altLang="en-US" sz="2400" b="1" dirty="0">
                <a:solidFill>
                  <a:srgbClr val="FF0000"/>
                </a:solidFill>
                <a:latin typeface="+mn-ea"/>
              </a:rPr>
              <a:t>越窄</a:t>
            </a:r>
            <a:r>
              <a:rPr lang="zh-TW" altLang="en-US" sz="2400" dirty="0">
                <a:latin typeface="+mn-ea"/>
              </a:rPr>
              <a:t>，代表我們越有信心評估治療的療效。 </a:t>
            </a:r>
          </a:p>
          <a:p>
            <a:pPr lvl="1"/>
            <a:endParaRPr lang="en-US" altLang="zh-TW" sz="2800" dirty="0" smtClean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40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288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3D9E95-41D2-412D-A793-D887EE0C47FF}" type="slidenum">
              <a:rPr lang="zh-TW" altLang="en-US" smtClean="0"/>
              <a:pPr>
                <a:defRPr/>
              </a:pPr>
              <a:t>41</a:t>
            </a:fld>
            <a:endParaRPr lang="zh-TW" altLang="en-US"/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28588"/>
            <a:ext cx="863282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819150" y="4999038"/>
            <a:ext cx="7858125" cy="1446212"/>
          </a:xfrm>
          <a:prstGeom prst="rect">
            <a:avLst/>
          </a:prstGeom>
          <a:solidFill>
            <a:srgbClr val="990099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>
              <a:defRPr/>
            </a:pPr>
            <a:r>
              <a:rPr lang="zh-TW" altLang="en-US" sz="2200" dirty="0">
                <a:solidFill>
                  <a:srgbClr val="FFFF00"/>
                </a:solidFill>
                <a:latin typeface="+mn-ea"/>
              </a:rPr>
              <a:t>每一橫線代表一個試驗結果的可信區間</a:t>
            </a:r>
            <a:r>
              <a:rPr lang="en-US" altLang="zh-TW" sz="2200" dirty="0">
                <a:solidFill>
                  <a:srgbClr val="FFFF00"/>
                </a:solidFill>
                <a:latin typeface="+mn-ea"/>
              </a:rPr>
              <a:t>(confidence interval</a:t>
            </a:r>
            <a:r>
              <a:rPr lang="zh-TW" altLang="en-US" sz="2200" dirty="0">
                <a:solidFill>
                  <a:srgbClr val="FFFF00"/>
                </a:solidFill>
                <a:latin typeface="+mn-ea"/>
              </a:rPr>
              <a:t>，</a:t>
            </a:r>
            <a:r>
              <a:rPr lang="en-US" altLang="zh-TW" sz="2200" dirty="0">
                <a:solidFill>
                  <a:srgbClr val="FFFF00"/>
                </a:solidFill>
                <a:latin typeface="+mn-ea"/>
              </a:rPr>
              <a:t>CI)</a:t>
            </a:r>
            <a:r>
              <a:rPr lang="zh-TW" altLang="en-US" sz="2200" dirty="0">
                <a:solidFill>
                  <a:srgbClr val="FFFF00"/>
                </a:solidFill>
                <a:latin typeface="+mn-ea"/>
              </a:rPr>
              <a:t>，可信區間是真值可能存在的範圍，反映結果的準確性，橫線越長，說明樣本量越小，結果欠準確可靠；橫線越短，說明樣本量越大，準確性越高，結果</a:t>
            </a:r>
            <a:r>
              <a:rPr lang="zh-TW" altLang="en-US" sz="2200" dirty="0" smtClean="0">
                <a:solidFill>
                  <a:srgbClr val="FFFF00"/>
                </a:solidFill>
                <a:latin typeface="+mn-ea"/>
              </a:rPr>
              <a:t>越可信</a:t>
            </a:r>
            <a:r>
              <a:rPr lang="zh-TW" altLang="en-US" sz="2200" dirty="0">
                <a:solidFill>
                  <a:srgbClr val="FFFF00"/>
                </a:solidFill>
                <a:latin typeface="+mn-ea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99366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42</a:t>
            </a:fld>
            <a:endParaRPr lang="zh-TW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029" y="1856035"/>
            <a:ext cx="9044174" cy="3106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6192" y="277196"/>
            <a:ext cx="81819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8C950-3249-4B44-91EB-4E7DE5703B9D}" type="slidenum">
              <a:rPr lang="zh-TW" altLang="en-US" smtClean="0"/>
              <a:pPr/>
              <a:t>43</a:t>
            </a:fld>
            <a:endParaRPr lang="zh-TW" alt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500"/>
            <a:ext cx="7920880" cy="6662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4067944" y="260648"/>
            <a:ext cx="3990195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TW" altLang="en-US" sz="2400" b="1" dirty="0">
                <a:latin typeface="+mn-ea"/>
              </a:rPr>
              <a:t>要明確</a:t>
            </a:r>
            <a:r>
              <a:rPr lang="en-US" altLang="zh-TW" sz="2400" b="1" dirty="0">
                <a:latin typeface="+mn-ea"/>
              </a:rPr>
              <a:t>/</a:t>
            </a:r>
            <a:r>
              <a:rPr lang="zh-TW" altLang="en-US" sz="2400" b="1" dirty="0">
                <a:latin typeface="+mn-ea"/>
              </a:rPr>
              <a:t>正確以數據呈現效益</a:t>
            </a:r>
          </a:p>
        </p:txBody>
      </p:sp>
      <p:cxnSp>
        <p:nvCxnSpPr>
          <p:cNvPr id="5" name="直線接點 4"/>
          <p:cNvCxnSpPr/>
          <p:nvPr/>
        </p:nvCxnSpPr>
        <p:spPr>
          <a:xfrm>
            <a:off x="2238847" y="4405921"/>
            <a:ext cx="10370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接點 6"/>
          <p:cNvCxnSpPr/>
          <p:nvPr/>
        </p:nvCxnSpPr>
        <p:spPr>
          <a:xfrm>
            <a:off x="2085439" y="1196752"/>
            <a:ext cx="84272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7242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>
                <a:latin typeface="+mj-ea"/>
              </a:rPr>
              <a:t>C/ Will the results help locally? </a:t>
            </a:r>
            <a:endParaRPr lang="zh-TW" altLang="en-US" sz="4000" dirty="0">
              <a:latin typeface="+mj-ea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44</a:t>
            </a:fld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 smtClean="0">
                <a:latin typeface="+mn-ea"/>
              </a:rPr>
              <a:t>9.</a:t>
            </a:r>
            <a:r>
              <a:rPr lang="zh-TW" altLang="en-US" sz="2800" dirty="0" smtClean="0">
                <a:latin typeface="+mn-ea"/>
              </a:rPr>
              <a:t> </a:t>
            </a:r>
            <a:r>
              <a:rPr lang="en-US" altLang="zh-TW" sz="2800" dirty="0">
                <a:latin typeface="+mn-ea"/>
              </a:rPr>
              <a:t>Can the results be </a:t>
            </a:r>
            <a:r>
              <a:rPr lang="en-US" altLang="zh-TW" sz="2800" b="1" dirty="0">
                <a:solidFill>
                  <a:srgbClr val="FF0000"/>
                </a:solidFill>
                <a:latin typeface="+mn-ea"/>
              </a:rPr>
              <a:t>applied</a:t>
            </a:r>
            <a:r>
              <a:rPr lang="en-US" altLang="zh-TW" sz="2800" dirty="0">
                <a:latin typeface="+mn-ea"/>
              </a:rPr>
              <a:t> to the local population? 	</a:t>
            </a:r>
          </a:p>
          <a:p>
            <a:pPr lvl="1"/>
            <a:endParaRPr lang="en-US" altLang="zh-TW" sz="2800" dirty="0" smtClean="0">
              <a:latin typeface="+mn-ea"/>
            </a:endParaRPr>
          </a:p>
          <a:p>
            <a:pPr lvl="1"/>
            <a:r>
              <a:rPr lang="en-US" altLang="zh-TW" sz="2800" dirty="0" smtClean="0">
                <a:latin typeface="+mn-ea"/>
              </a:rPr>
              <a:t>Do </a:t>
            </a:r>
            <a:r>
              <a:rPr lang="en-US" altLang="zh-TW" sz="2800" dirty="0">
                <a:latin typeface="+mn-ea"/>
              </a:rPr>
              <a:t>you think that the patients covered by the trial are similar enough to your population? 	</a:t>
            </a:r>
          </a:p>
          <a:p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35795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>
                <a:latin typeface="+mn-ea"/>
                <a:ea typeface="+mn-ea"/>
              </a:rPr>
              <a:t>C/ Will the results help locally? </a:t>
            </a:r>
            <a:endParaRPr lang="zh-TW" altLang="en-US" sz="4000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45</a:t>
            </a:fld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 smtClean="0">
                <a:latin typeface="+mn-ea"/>
              </a:rPr>
              <a:t>10.</a:t>
            </a:r>
            <a:r>
              <a:rPr lang="en-US" altLang="zh-TW" sz="2400" dirty="0">
                <a:latin typeface="+mn-ea"/>
              </a:rPr>
              <a:t> Were all clinically important </a:t>
            </a:r>
            <a:r>
              <a:rPr lang="en-US" altLang="zh-TW" sz="2400" b="1" dirty="0">
                <a:solidFill>
                  <a:srgbClr val="FF0000"/>
                </a:solidFill>
                <a:latin typeface="+mn-ea"/>
              </a:rPr>
              <a:t>outcomes</a:t>
            </a:r>
            <a:r>
              <a:rPr lang="en-US" altLang="zh-TW" sz="2400" dirty="0">
                <a:latin typeface="+mn-ea"/>
              </a:rPr>
              <a:t> considered? 	</a:t>
            </a:r>
            <a:endParaRPr lang="en-US" altLang="zh-TW" sz="2400" dirty="0" smtClean="0">
              <a:latin typeface="+mn-ea"/>
            </a:endParaRPr>
          </a:p>
          <a:p>
            <a:pPr lvl="1"/>
            <a:r>
              <a:rPr lang="en-US" altLang="zh-TW" sz="2400" dirty="0" smtClean="0">
                <a:latin typeface="+mn-ea"/>
              </a:rPr>
              <a:t>If </a:t>
            </a:r>
            <a:r>
              <a:rPr lang="en-US" altLang="zh-TW" sz="2400" dirty="0">
                <a:latin typeface="+mn-ea"/>
              </a:rPr>
              <a:t>not, does this affect the decision? 	</a:t>
            </a:r>
          </a:p>
          <a:p>
            <a:endParaRPr lang="zh-TW" altLang="en-US" sz="2400" dirty="0">
              <a:latin typeface="+mn-ea"/>
            </a:endParaRPr>
          </a:p>
        </p:txBody>
      </p:sp>
      <p:pic>
        <p:nvPicPr>
          <p:cNvPr id="5" name="Picture 4" descr="http://t0.gstatic.com/images?q=tbn:ANd9GcRYFe8nUnD_ptEG76SmWRrgduEba1BXf5WCNVpTTW9FdE3nx4Ai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180" y="3242782"/>
            <a:ext cx="3809501" cy="3366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3764638" y="4345632"/>
            <a:ext cx="18722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000" b="1" dirty="0" smtClean="0">
                <a:solidFill>
                  <a:srgbClr val="FF0000"/>
                </a:solidFill>
                <a:latin typeface="+mn-ea"/>
              </a:rPr>
              <a:t>只</a:t>
            </a:r>
            <a:r>
              <a:rPr lang="zh-TW" altLang="en-US" sz="2000" b="1" dirty="0">
                <a:solidFill>
                  <a:srgbClr val="FF0000"/>
                </a:solidFill>
                <a:latin typeface="+mn-ea"/>
              </a:rPr>
              <a:t>能</a:t>
            </a:r>
            <a:r>
              <a:rPr lang="zh-TW" altLang="en-US" sz="2000" b="1" dirty="0" smtClean="0">
                <a:solidFill>
                  <a:srgbClr val="FF0000"/>
                </a:solidFill>
                <a:latin typeface="+mn-ea"/>
              </a:rPr>
              <a:t>回答</a:t>
            </a:r>
            <a:endParaRPr lang="en-US" altLang="zh-TW" sz="2000" b="1" dirty="0" smtClean="0">
              <a:solidFill>
                <a:srgbClr val="FF0000"/>
              </a:solidFill>
              <a:latin typeface="+mn-ea"/>
            </a:endParaRPr>
          </a:p>
          <a:p>
            <a:pPr algn="ctr"/>
            <a:r>
              <a:rPr lang="en-US" altLang="zh-TW" sz="2000" b="1" dirty="0" smtClean="0">
                <a:solidFill>
                  <a:srgbClr val="FF0000"/>
                </a:solidFill>
                <a:latin typeface="+mn-ea"/>
              </a:rPr>
              <a:t>Yes</a:t>
            </a:r>
            <a:r>
              <a:rPr lang="zh-TW" altLang="en-US" sz="2000" b="1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zh-TW" sz="2000" b="1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zh-TW" altLang="en-US" sz="2000" b="1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zh-TW" sz="2000" b="1" dirty="0" smtClean="0">
                <a:solidFill>
                  <a:srgbClr val="FF0000"/>
                </a:solidFill>
                <a:latin typeface="+mn-ea"/>
              </a:rPr>
              <a:t>No </a:t>
            </a:r>
            <a:endParaRPr lang="zh-TW" altLang="en-US" sz="20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8102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>
                <a:latin typeface="+mn-ea"/>
                <a:ea typeface="+mn-ea"/>
              </a:rPr>
              <a:t>C/ Will the results help locally? </a:t>
            </a:r>
            <a:endParaRPr lang="zh-TW" altLang="en-US" sz="4000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46</a:t>
            </a:fld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 smtClean="0">
                <a:latin typeface="+mn-ea"/>
              </a:rPr>
              <a:t>11.</a:t>
            </a:r>
            <a:r>
              <a:rPr lang="zh-TW" altLang="en-US" sz="2400" dirty="0" smtClean="0">
                <a:latin typeface="+mn-ea"/>
              </a:rPr>
              <a:t> </a:t>
            </a:r>
            <a:r>
              <a:rPr lang="en-US" altLang="zh-TW" sz="2400" dirty="0">
                <a:latin typeface="+mn-ea"/>
              </a:rPr>
              <a:t>Are the </a:t>
            </a:r>
            <a:r>
              <a:rPr lang="en-US" altLang="zh-TW" sz="2400" b="1" dirty="0">
                <a:solidFill>
                  <a:srgbClr val="FF0000"/>
                </a:solidFill>
                <a:latin typeface="+mn-ea"/>
              </a:rPr>
              <a:t>benefits</a:t>
            </a:r>
            <a:r>
              <a:rPr lang="en-US" altLang="zh-TW" sz="2400" dirty="0">
                <a:latin typeface="+mn-ea"/>
              </a:rPr>
              <a:t> worth the harms and costs? </a:t>
            </a:r>
          </a:p>
          <a:p>
            <a:pPr lvl="1"/>
            <a:endParaRPr lang="en-US" altLang="zh-TW" sz="2400" dirty="0" smtClean="0">
              <a:latin typeface="+mn-ea"/>
            </a:endParaRPr>
          </a:p>
          <a:p>
            <a:pPr lvl="1"/>
            <a:r>
              <a:rPr lang="en-US" altLang="zh-TW" sz="2400" dirty="0" smtClean="0">
                <a:latin typeface="+mn-ea"/>
              </a:rPr>
              <a:t>This </a:t>
            </a:r>
            <a:r>
              <a:rPr lang="en-US" altLang="zh-TW" sz="2400" dirty="0">
                <a:latin typeface="+mn-ea"/>
              </a:rPr>
              <a:t>is unlikely to be addressed by the trial. But what do you think? 	</a:t>
            </a:r>
          </a:p>
          <a:p>
            <a:endParaRPr lang="zh-TW" altLang="en-US" sz="2400" dirty="0"/>
          </a:p>
        </p:txBody>
      </p:sp>
      <p:pic>
        <p:nvPicPr>
          <p:cNvPr id="75780" name="Picture 4" descr="http://t0.gstatic.com/images?q=tbn:ANd9GcRYFe8nUnD_ptEG76SmWRrgduEba1BXf5WCNVpTTW9FdE3nx4Ai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522" y="3369391"/>
            <a:ext cx="3584148" cy="3366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/>
        </p:nvSpPr>
        <p:spPr>
          <a:xfrm>
            <a:off x="3722435" y="4430038"/>
            <a:ext cx="18722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000" b="1" dirty="0" smtClean="0">
                <a:solidFill>
                  <a:srgbClr val="FF0000"/>
                </a:solidFill>
                <a:latin typeface="+mn-ea"/>
              </a:rPr>
              <a:t>只</a:t>
            </a:r>
            <a:r>
              <a:rPr lang="zh-TW" altLang="en-US" sz="2000" b="1" dirty="0">
                <a:solidFill>
                  <a:srgbClr val="FF0000"/>
                </a:solidFill>
                <a:latin typeface="+mn-ea"/>
              </a:rPr>
              <a:t>能</a:t>
            </a:r>
            <a:r>
              <a:rPr lang="zh-TW" altLang="en-US" sz="2000" b="1" dirty="0" smtClean="0">
                <a:solidFill>
                  <a:srgbClr val="FF0000"/>
                </a:solidFill>
                <a:latin typeface="+mn-ea"/>
              </a:rPr>
              <a:t>回答</a:t>
            </a:r>
            <a:endParaRPr lang="en-US" altLang="zh-TW" sz="2000" b="1" dirty="0" smtClean="0">
              <a:solidFill>
                <a:srgbClr val="FF0000"/>
              </a:solidFill>
              <a:latin typeface="+mn-ea"/>
            </a:endParaRPr>
          </a:p>
          <a:p>
            <a:pPr algn="ctr"/>
            <a:r>
              <a:rPr lang="en-US" altLang="zh-TW" sz="2000" b="1" dirty="0" smtClean="0">
                <a:solidFill>
                  <a:srgbClr val="FF0000"/>
                </a:solidFill>
                <a:latin typeface="+mn-ea"/>
              </a:rPr>
              <a:t>Yes</a:t>
            </a:r>
            <a:r>
              <a:rPr lang="zh-TW" altLang="en-US" sz="2000" b="1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zh-TW" sz="2000" b="1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zh-TW" altLang="en-US" sz="2000" b="1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zh-TW" sz="2000" b="1" dirty="0" smtClean="0">
                <a:solidFill>
                  <a:srgbClr val="FF0000"/>
                </a:solidFill>
                <a:latin typeface="+mn-ea"/>
              </a:rPr>
              <a:t>No </a:t>
            </a:r>
            <a:endParaRPr lang="zh-TW" altLang="en-US" sz="20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7985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標題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zh-TW" altLang="en-US" sz="4000" smtClean="0"/>
              <a:t>臨床適用性 </a:t>
            </a:r>
            <a:r>
              <a:rPr lang="en-US" altLang="zh-TW" sz="4000" smtClean="0"/>
              <a:t>Practice/Applicability</a:t>
            </a:r>
            <a:endParaRPr lang="zh-TW" altLang="en-US" sz="4000" smtClean="0"/>
          </a:p>
        </p:txBody>
      </p:sp>
      <p:sp>
        <p:nvSpPr>
          <p:cNvPr id="98307" name="內容版面配置區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algn="just"/>
            <a:r>
              <a:rPr lang="zh-TW" altLang="en-US" sz="2000" dirty="0" smtClean="0">
                <a:latin typeface="+mn-ea"/>
              </a:rPr>
              <a:t>如果我們相信這個研究，它的結果是否可以應用在我們的病患身上？</a:t>
            </a:r>
            <a:endParaRPr lang="en-US" altLang="zh-TW" sz="2000" dirty="0" smtClean="0">
              <a:latin typeface="+mn-ea"/>
            </a:endParaRPr>
          </a:p>
          <a:p>
            <a:pPr algn="just"/>
            <a:endParaRPr lang="en-US" altLang="zh-TW" sz="2000" dirty="0" smtClean="0">
              <a:latin typeface="+mn-ea"/>
            </a:endParaRPr>
          </a:p>
          <a:p>
            <a:pPr algn="just"/>
            <a:r>
              <a:rPr lang="zh-TW" altLang="en-US" sz="2000" dirty="0" smtClean="0">
                <a:latin typeface="+mn-ea"/>
              </a:rPr>
              <a:t>有</a:t>
            </a:r>
            <a:r>
              <a:rPr lang="zh-TW" altLang="en-US" sz="2000" dirty="0">
                <a:latin typeface="+mn-ea"/>
              </a:rPr>
              <a:t>很多研究是設定在特定的病患身上，但是在臨床上常會遇到病患有更多的狀況或是患有嚴重的內科疾病，論文的</a:t>
            </a:r>
            <a:r>
              <a:rPr lang="zh-TW" altLang="en-US" sz="2000" dirty="0" smtClean="0">
                <a:latin typeface="+mn-ea"/>
              </a:rPr>
              <a:t>研究結果</a:t>
            </a:r>
            <a:r>
              <a:rPr lang="zh-TW" altLang="en-US" sz="2000" dirty="0">
                <a:latin typeface="+mn-ea"/>
              </a:rPr>
              <a:t>能不能適用在你的病患身上，是需要你自己來判斷。</a:t>
            </a:r>
            <a:endParaRPr lang="en-US" altLang="zh-TW" sz="2000" dirty="0">
              <a:latin typeface="+mn-ea"/>
            </a:endParaRPr>
          </a:p>
          <a:p>
            <a:pPr algn="just"/>
            <a:endParaRPr lang="en-US" altLang="zh-TW" sz="2000" dirty="0" smtClean="0">
              <a:latin typeface="+mn-ea"/>
            </a:endParaRPr>
          </a:p>
          <a:p>
            <a:pPr algn="just"/>
            <a:r>
              <a:rPr lang="zh-TW" altLang="en-US" sz="2000" dirty="0" smtClean="0">
                <a:latin typeface="+mn-ea"/>
              </a:rPr>
              <a:t>其中要</a:t>
            </a:r>
            <a:r>
              <a:rPr lang="zh-TW" altLang="en-US" sz="2000" b="1" dirty="0" smtClean="0">
                <a:solidFill>
                  <a:srgbClr val="FF0000"/>
                </a:solidFill>
                <a:latin typeface="+mn-ea"/>
              </a:rPr>
              <a:t>考量</a:t>
            </a:r>
            <a:r>
              <a:rPr lang="zh-TW" altLang="en-US" sz="2000" dirty="0" smtClean="0">
                <a:latin typeface="+mn-ea"/>
              </a:rPr>
              <a:t>的是病患的差異、可運用的資源以及病患的偏好。</a:t>
            </a:r>
            <a:endParaRPr lang="en-US" altLang="zh-TW" sz="2000" dirty="0" smtClean="0">
              <a:latin typeface="+mn-ea"/>
            </a:endParaRPr>
          </a:p>
          <a:p>
            <a:pPr lvl="1" algn="just"/>
            <a:endParaRPr lang="en-US" altLang="zh-TW" sz="2000" dirty="0" smtClean="0">
              <a:latin typeface="+mn-ea"/>
            </a:endParaRPr>
          </a:p>
          <a:p>
            <a:pPr lvl="1" algn="just"/>
            <a:r>
              <a:rPr lang="zh-TW" altLang="en-US" sz="2000" dirty="0" smtClean="0">
                <a:latin typeface="+mn-ea"/>
              </a:rPr>
              <a:t>考量病患生物因素</a:t>
            </a:r>
            <a:r>
              <a:rPr lang="en-US" altLang="zh-TW" sz="2000" dirty="0" smtClean="0">
                <a:latin typeface="+mn-ea"/>
              </a:rPr>
              <a:t>(biologic issues)</a:t>
            </a:r>
          </a:p>
          <a:p>
            <a:pPr lvl="1" algn="just"/>
            <a:r>
              <a:rPr lang="zh-TW" altLang="en-US" sz="2000" dirty="0" smtClean="0">
                <a:latin typeface="+mn-ea"/>
              </a:rPr>
              <a:t>考量社會經濟因素</a:t>
            </a:r>
            <a:r>
              <a:rPr lang="en-US" altLang="zh-TW" sz="2000" dirty="0" smtClean="0">
                <a:latin typeface="+mn-ea"/>
              </a:rPr>
              <a:t>(social and economic Issues)</a:t>
            </a:r>
          </a:p>
          <a:p>
            <a:pPr lvl="1" algn="just"/>
            <a:r>
              <a:rPr lang="zh-TW" altLang="en-US" sz="2000" dirty="0" smtClean="0">
                <a:latin typeface="+mn-ea"/>
              </a:rPr>
              <a:t>考量流行病學因素</a:t>
            </a:r>
            <a:r>
              <a:rPr lang="en-US" altLang="zh-TW" sz="2000" dirty="0" smtClean="0">
                <a:latin typeface="+mn-ea"/>
              </a:rPr>
              <a:t>(epidemiological issues)</a:t>
            </a:r>
            <a:endParaRPr lang="zh-TW" altLang="en-US" sz="2000" dirty="0" smtClean="0">
              <a:latin typeface="+mn-ea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47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455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zh-TW" altLang="en-US" sz="4000" dirty="0" smtClean="0">
                <a:ea typeface="+mn-ea"/>
              </a:rPr>
              <a:t>病患的生物因素 </a:t>
            </a:r>
            <a:r>
              <a:rPr lang="en-US" altLang="zh-TW" sz="4000" dirty="0" smtClean="0">
                <a:ea typeface="+mn-ea"/>
              </a:rPr>
              <a:t>Biologic issues</a:t>
            </a:r>
            <a:endParaRPr lang="zh-TW" altLang="en-US" sz="4000" dirty="0">
              <a:ea typeface="+mn-ea"/>
            </a:endParaRPr>
          </a:p>
        </p:txBody>
      </p:sp>
      <p:sp>
        <p:nvSpPr>
          <p:cNvPr id="99331" name="內容版面配置區 2"/>
          <p:cNvSpPr>
            <a:spLocks noGrp="1"/>
          </p:cNvSpPr>
          <p:nvPr>
            <p:ph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algn="just"/>
            <a:r>
              <a:rPr lang="en-US" altLang="zh-TW" sz="2400" dirty="0" smtClean="0">
                <a:latin typeface="+mn-ea"/>
              </a:rPr>
              <a:t>If the treatment can work (</a:t>
            </a:r>
            <a:r>
              <a:rPr lang="zh-TW" altLang="en-US" sz="2400" b="1" dirty="0" smtClean="0">
                <a:solidFill>
                  <a:srgbClr val="FF0000"/>
                </a:solidFill>
                <a:latin typeface="+mn-ea"/>
              </a:rPr>
              <a:t>有效</a:t>
            </a:r>
            <a:r>
              <a:rPr lang="en-US" altLang="zh-TW" sz="2400" dirty="0" smtClean="0">
                <a:latin typeface="+mn-ea"/>
              </a:rPr>
              <a:t>)</a:t>
            </a:r>
            <a:r>
              <a:rPr lang="zh-TW" altLang="en-US" sz="2400" dirty="0" smtClean="0">
                <a:latin typeface="+mn-ea"/>
              </a:rPr>
              <a:t>？</a:t>
            </a:r>
            <a:endParaRPr lang="en-US" altLang="zh-TW" sz="2400" dirty="0" smtClean="0">
              <a:latin typeface="+mn-ea"/>
              <a:cs typeface="Times New Roman" pitchFamily="18" charset="0"/>
            </a:endParaRPr>
          </a:p>
          <a:p>
            <a:pPr lvl="1" algn="just"/>
            <a:endParaRPr lang="en-US" altLang="zh-TW" sz="2400" dirty="0" smtClean="0">
              <a:latin typeface="+mn-ea"/>
            </a:endParaRPr>
          </a:p>
          <a:p>
            <a:pPr lvl="1" algn="just"/>
            <a:r>
              <a:rPr lang="zh-TW" altLang="en-US" sz="2400" dirty="0" smtClean="0">
                <a:latin typeface="+mn-ea"/>
              </a:rPr>
              <a:t>同樣的治療應用在不同的病患</a:t>
            </a:r>
            <a:r>
              <a:rPr lang="zh-TW" altLang="en-US" sz="2400" b="1" dirty="0" smtClean="0">
                <a:solidFill>
                  <a:srgbClr val="FF0000"/>
                </a:solidFill>
                <a:latin typeface="+mn-ea"/>
              </a:rPr>
              <a:t>族群</a:t>
            </a:r>
            <a:r>
              <a:rPr lang="zh-TW" altLang="en-US" sz="2400" dirty="0" smtClean="0">
                <a:latin typeface="+mn-ea"/>
              </a:rPr>
              <a:t>是否有不同的反應？</a:t>
            </a:r>
            <a:endParaRPr lang="en-US" altLang="zh-TW" sz="2400" dirty="0" smtClean="0">
              <a:latin typeface="+mn-ea"/>
            </a:endParaRPr>
          </a:p>
          <a:p>
            <a:pPr lvl="1" algn="just"/>
            <a:endParaRPr lang="en-US" altLang="zh-TW" sz="2400" dirty="0" smtClean="0">
              <a:latin typeface="+mn-ea"/>
            </a:endParaRPr>
          </a:p>
          <a:p>
            <a:pPr lvl="1" algn="just"/>
            <a:r>
              <a:rPr lang="zh-TW" altLang="en-US" sz="2400" dirty="0" smtClean="0">
                <a:latin typeface="+mn-ea"/>
              </a:rPr>
              <a:t>我們的病人與研究中的病人是否</a:t>
            </a:r>
            <a:r>
              <a:rPr lang="zh-TW" altLang="en-US" sz="2400" b="1" dirty="0" smtClean="0">
                <a:solidFill>
                  <a:srgbClr val="FF0000"/>
                </a:solidFill>
                <a:latin typeface="+mn-ea"/>
              </a:rPr>
              <a:t>非常不同</a:t>
            </a:r>
            <a:r>
              <a:rPr lang="zh-TW" altLang="en-US" sz="2400" dirty="0" smtClean="0">
                <a:latin typeface="+mn-ea"/>
              </a:rPr>
              <a:t>，以致於無法應用這個研究結果？ </a:t>
            </a:r>
          </a:p>
          <a:p>
            <a:pPr lvl="2"/>
            <a:endParaRPr lang="en-US" altLang="zh-TW" sz="2400" dirty="0" smtClean="0">
              <a:latin typeface="+mn-ea"/>
            </a:endParaRPr>
          </a:p>
          <a:p>
            <a:pPr lvl="2"/>
            <a:r>
              <a:rPr lang="zh-TW" altLang="en-US" sz="2400" dirty="0" smtClean="0">
                <a:latin typeface="+mn-ea"/>
              </a:rPr>
              <a:t>如果研究</a:t>
            </a:r>
            <a:r>
              <a:rPr lang="zh-TW" altLang="en-US" sz="2400" dirty="0">
                <a:latin typeface="+mn-ea"/>
              </a:rPr>
              <a:t>僅招募</a:t>
            </a:r>
            <a:r>
              <a:rPr lang="zh-TW" altLang="en-US" sz="2400" dirty="0" smtClean="0">
                <a:latin typeface="+mn-ea"/>
              </a:rPr>
              <a:t>小於</a:t>
            </a:r>
            <a:r>
              <a:rPr lang="en-US" altLang="zh-TW" sz="2400" dirty="0" smtClean="0">
                <a:latin typeface="+mn-ea"/>
              </a:rPr>
              <a:t>65</a:t>
            </a:r>
            <a:r>
              <a:rPr lang="zh-TW" altLang="en-US" sz="2400" dirty="0" smtClean="0">
                <a:latin typeface="+mn-ea"/>
              </a:rPr>
              <a:t>歲</a:t>
            </a:r>
            <a:r>
              <a:rPr lang="zh-TW" altLang="en-US" sz="2400" dirty="0">
                <a:latin typeface="+mn-ea"/>
              </a:rPr>
              <a:t>的病患，但是萬一你的病患是</a:t>
            </a:r>
            <a:r>
              <a:rPr lang="en-US" altLang="zh-TW" sz="2400" dirty="0">
                <a:latin typeface="+mn-ea"/>
              </a:rPr>
              <a:t>80</a:t>
            </a:r>
            <a:r>
              <a:rPr lang="zh-TW" altLang="en-US" sz="2400" dirty="0">
                <a:latin typeface="+mn-ea"/>
              </a:rPr>
              <a:t>歲</a:t>
            </a:r>
            <a:r>
              <a:rPr lang="zh-TW" altLang="en-US" sz="2400" dirty="0" smtClean="0">
                <a:latin typeface="+mn-ea"/>
              </a:rPr>
              <a:t>呢？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48</a:t>
            </a:fld>
            <a:endParaRPr lang="zh-TW" altLang="en-US"/>
          </a:p>
        </p:txBody>
      </p:sp>
      <p:pic>
        <p:nvPicPr>
          <p:cNvPr id="6" name="Picture 2" descr="http://t2.gstatic.com/images?q=tbn:ANd9GcRt6qoAEGE7jFBvb5sE53ooLpY97ul0l_yahy9nzBN50b7Z7qLRJtKadQnNx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4874" y="5159014"/>
            <a:ext cx="2884335" cy="15801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94436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TW" altLang="en-US" sz="3600" dirty="0" smtClean="0">
                <a:ea typeface="+mn-ea"/>
              </a:rPr>
              <a:t>社會經濟因素 </a:t>
            </a:r>
            <a:r>
              <a:rPr lang="en-US" altLang="zh-TW" sz="3600" dirty="0" smtClean="0">
                <a:ea typeface="+mn-ea"/>
              </a:rPr>
              <a:t>Social and Economic issues </a:t>
            </a:r>
            <a:endParaRPr lang="zh-TW" altLang="en-US" sz="3600" dirty="0">
              <a:ea typeface="+mn-ea"/>
            </a:endParaRPr>
          </a:p>
        </p:txBody>
      </p:sp>
      <p:sp>
        <p:nvSpPr>
          <p:cNvPr id="100355" name="內容版面配置區 2"/>
          <p:cNvSpPr>
            <a:spLocks noGrp="1"/>
          </p:cNvSpPr>
          <p:nvPr>
            <p:ph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algn="just"/>
            <a:r>
              <a:rPr lang="en-US" altLang="zh-TW" sz="2800" dirty="0" smtClean="0">
                <a:latin typeface="+mn-ea"/>
              </a:rPr>
              <a:t>If the treatment will work (</a:t>
            </a:r>
            <a:r>
              <a:rPr lang="zh-TW" altLang="en-US" sz="2800" b="1" dirty="0" smtClean="0">
                <a:solidFill>
                  <a:srgbClr val="FF0000"/>
                </a:solidFill>
                <a:latin typeface="+mn-ea"/>
              </a:rPr>
              <a:t>可行</a:t>
            </a:r>
            <a:r>
              <a:rPr lang="en-US" altLang="zh-TW" sz="2800" dirty="0" smtClean="0">
                <a:latin typeface="+mn-ea"/>
              </a:rPr>
              <a:t>)</a:t>
            </a:r>
            <a:r>
              <a:rPr lang="zh-TW" altLang="en-US" sz="2800" dirty="0" smtClean="0">
                <a:latin typeface="+mn-ea"/>
              </a:rPr>
              <a:t>？</a:t>
            </a:r>
            <a:endParaRPr lang="en-US" altLang="zh-TW" sz="2800" dirty="0" smtClean="0">
              <a:latin typeface="+mn-ea"/>
            </a:endParaRPr>
          </a:p>
          <a:p>
            <a:pPr lvl="1" algn="just"/>
            <a:endParaRPr lang="en-US" altLang="zh-TW" sz="2800" dirty="0" smtClean="0">
              <a:latin typeface="+mn-ea"/>
            </a:endParaRPr>
          </a:p>
          <a:p>
            <a:pPr lvl="1" algn="just"/>
            <a:r>
              <a:rPr lang="zh-TW" altLang="en-US" sz="2800" dirty="0" smtClean="0">
                <a:latin typeface="+mn-ea"/>
              </a:rPr>
              <a:t>這個治療適用於我們的診療</a:t>
            </a:r>
            <a:r>
              <a:rPr lang="zh-TW" altLang="en-US" sz="2800" b="1" dirty="0" smtClean="0">
                <a:solidFill>
                  <a:srgbClr val="FF0000"/>
                </a:solidFill>
                <a:latin typeface="+mn-ea"/>
              </a:rPr>
              <a:t>環境</a:t>
            </a:r>
            <a:r>
              <a:rPr lang="zh-TW" altLang="en-US" sz="2800" dirty="0" smtClean="0">
                <a:latin typeface="+mn-ea"/>
              </a:rPr>
              <a:t>嗎？</a:t>
            </a:r>
            <a:endParaRPr lang="en-US" altLang="zh-TW" sz="2800" dirty="0" smtClean="0">
              <a:latin typeface="+mn-ea"/>
            </a:endParaRPr>
          </a:p>
          <a:p>
            <a:pPr lvl="1" algn="just"/>
            <a:endParaRPr lang="en-US" altLang="zh-TW" sz="2800" dirty="0" smtClean="0">
              <a:latin typeface="+mn-ea"/>
            </a:endParaRPr>
          </a:p>
          <a:p>
            <a:pPr lvl="1" algn="just"/>
            <a:r>
              <a:rPr lang="zh-TW" altLang="en-US" sz="2800" dirty="0" smtClean="0">
                <a:latin typeface="+mn-ea"/>
              </a:rPr>
              <a:t>病患的</a:t>
            </a:r>
            <a:r>
              <a:rPr lang="zh-TW" altLang="en-US" sz="2800" b="1" dirty="0" smtClean="0">
                <a:solidFill>
                  <a:srgbClr val="FF0000"/>
                </a:solidFill>
                <a:latin typeface="+mn-ea"/>
              </a:rPr>
              <a:t>配合</a:t>
            </a:r>
            <a:r>
              <a:rPr lang="zh-TW" altLang="en-US" sz="2800" dirty="0" smtClean="0">
                <a:latin typeface="+mn-ea"/>
              </a:rPr>
              <a:t>度如何？</a:t>
            </a:r>
            <a:endParaRPr lang="en-US" altLang="zh-TW" sz="2800" dirty="0" smtClean="0">
              <a:latin typeface="+mn-ea"/>
            </a:endParaRPr>
          </a:p>
          <a:p>
            <a:pPr lvl="1" algn="just"/>
            <a:endParaRPr lang="en-US" altLang="zh-TW" sz="2800" dirty="0" smtClean="0">
              <a:latin typeface="+mn-ea"/>
            </a:endParaRPr>
          </a:p>
          <a:p>
            <a:pPr lvl="1" algn="just"/>
            <a:r>
              <a:rPr lang="zh-TW" altLang="en-US" sz="2800" b="1" dirty="0" smtClean="0">
                <a:solidFill>
                  <a:srgbClr val="FF0000"/>
                </a:solidFill>
                <a:latin typeface="+mn-ea"/>
              </a:rPr>
              <a:t>醫療提供者</a:t>
            </a:r>
            <a:r>
              <a:rPr lang="zh-TW" altLang="en-US" sz="2800" dirty="0" smtClean="0">
                <a:latin typeface="+mn-ea"/>
              </a:rPr>
              <a:t>(醫事人員、醫療</a:t>
            </a:r>
            <a:r>
              <a:rPr lang="zh-TW" altLang="en-US" sz="2800" dirty="0">
                <a:latin typeface="+mn-ea"/>
              </a:rPr>
              <a:t>機構層級</a:t>
            </a:r>
            <a:r>
              <a:rPr lang="zh-TW" altLang="en-US" sz="2800" dirty="0" smtClean="0">
                <a:latin typeface="+mn-ea"/>
              </a:rPr>
              <a:t>、保險制度)的配合度與能力如何？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49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493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標題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/>
          </a:bodyPr>
          <a:lstStyle/>
          <a:p>
            <a:r>
              <a:rPr lang="zh-TW" altLang="en-US" sz="4000" dirty="0" smtClean="0"/>
              <a:t>流行病學因素 </a:t>
            </a:r>
            <a:r>
              <a:rPr lang="en-US" altLang="zh-TW" sz="4000" dirty="0" smtClean="0"/>
              <a:t>Epidemiologic issues</a:t>
            </a:r>
            <a:endParaRPr lang="zh-TW" altLang="en-US" sz="4000" dirty="0" smtClean="0"/>
          </a:p>
        </p:txBody>
      </p:sp>
      <p:sp>
        <p:nvSpPr>
          <p:cNvPr id="101379" name="內容版面配置區 2"/>
          <p:cNvSpPr>
            <a:spLocks noGrp="1"/>
          </p:cNvSpPr>
          <p:nvPr>
            <p:ph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altLang="zh-TW" sz="2800" dirty="0" smtClean="0">
                <a:latin typeface="+mn-ea"/>
              </a:rPr>
              <a:t>How efficient the treatment will be(</a:t>
            </a:r>
            <a:r>
              <a:rPr lang="zh-TW" altLang="en-US" sz="2800" b="1" dirty="0" smtClean="0">
                <a:solidFill>
                  <a:srgbClr val="FF0000"/>
                </a:solidFill>
                <a:latin typeface="+mn-ea"/>
              </a:rPr>
              <a:t>療效</a:t>
            </a:r>
            <a:r>
              <a:rPr lang="en-US" altLang="zh-TW" sz="2800" dirty="0" smtClean="0">
                <a:latin typeface="+mn-ea"/>
              </a:rPr>
              <a:t>)</a:t>
            </a:r>
            <a:r>
              <a:rPr lang="zh-TW" altLang="en-US" sz="2800" dirty="0" smtClean="0">
                <a:latin typeface="+mn-ea"/>
              </a:rPr>
              <a:t>？</a:t>
            </a:r>
            <a:endParaRPr lang="en-US" altLang="zh-TW" sz="2800" dirty="0" smtClean="0">
              <a:latin typeface="+mn-ea"/>
            </a:endParaRPr>
          </a:p>
          <a:p>
            <a:pPr lvl="1" algn="just"/>
            <a:endParaRPr lang="en-US" altLang="zh-TW" sz="2800" dirty="0" smtClean="0">
              <a:latin typeface="+mn-ea"/>
            </a:endParaRPr>
          </a:p>
          <a:p>
            <a:pPr lvl="1" algn="just"/>
            <a:r>
              <a:rPr lang="zh-TW" altLang="en-US" sz="2800" dirty="0" smtClean="0">
                <a:latin typeface="+mn-ea"/>
              </a:rPr>
              <a:t>我們的病人是否有其他</a:t>
            </a:r>
            <a:r>
              <a:rPr lang="zh-TW" altLang="en-US" sz="2800" b="1" dirty="0" smtClean="0">
                <a:solidFill>
                  <a:srgbClr val="FF0000"/>
                </a:solidFill>
                <a:latin typeface="+mn-ea"/>
              </a:rPr>
              <a:t>共病</a:t>
            </a:r>
            <a:r>
              <a:rPr lang="zh-TW" altLang="en-US" sz="2800" dirty="0" smtClean="0">
                <a:latin typeface="+mn-ea"/>
              </a:rPr>
              <a:t>狀況，可能改變治療的結果？影響有多大？</a:t>
            </a:r>
            <a:endParaRPr lang="en-US" altLang="zh-TW" sz="2800" dirty="0" smtClean="0">
              <a:latin typeface="+mn-ea"/>
            </a:endParaRPr>
          </a:p>
          <a:p>
            <a:pPr lvl="1" algn="just"/>
            <a:endParaRPr lang="en-US" altLang="zh-TW" sz="2800" dirty="0" smtClean="0">
              <a:latin typeface="+mn-ea"/>
            </a:endParaRPr>
          </a:p>
          <a:p>
            <a:pPr lvl="1" algn="just"/>
            <a:r>
              <a:rPr lang="zh-TW" altLang="en-US" sz="2800" dirty="0" smtClean="0">
                <a:latin typeface="+mn-ea"/>
              </a:rPr>
              <a:t>病人可能從治療中得到什麼</a:t>
            </a:r>
            <a:r>
              <a:rPr lang="zh-TW" altLang="en-US" sz="2800" b="1" dirty="0" smtClean="0">
                <a:solidFill>
                  <a:srgbClr val="FF0000"/>
                </a:solidFill>
                <a:latin typeface="+mn-ea"/>
              </a:rPr>
              <a:t>好處或壞處</a:t>
            </a:r>
            <a:r>
              <a:rPr lang="zh-TW" altLang="en-US" sz="2800" dirty="0" smtClean="0">
                <a:latin typeface="+mn-ea"/>
              </a:rPr>
              <a:t>？</a:t>
            </a:r>
            <a:endParaRPr lang="en-US" altLang="zh-TW" sz="2800" dirty="0" smtClean="0">
              <a:latin typeface="+mn-ea"/>
            </a:endParaRPr>
          </a:p>
          <a:p>
            <a:pPr lvl="2" algn="just"/>
            <a:r>
              <a:rPr lang="zh-TW" altLang="en-US" sz="2500" dirty="0"/>
              <a:t>此篇研究的</a:t>
            </a:r>
            <a:r>
              <a:rPr lang="en-US" altLang="zh-TW" sz="2500" dirty="0"/>
              <a:t>adverse effects</a:t>
            </a:r>
            <a:r>
              <a:rPr lang="zh-TW" altLang="en-US" sz="2500" dirty="0"/>
              <a:t>是否也會發生在我的病患身上</a:t>
            </a:r>
            <a:r>
              <a:rPr lang="en-US" altLang="zh-TW" sz="2500" dirty="0"/>
              <a:t>(</a:t>
            </a:r>
            <a:r>
              <a:rPr lang="zh-TW" altLang="en-US" sz="2500" dirty="0"/>
              <a:t>人種有差別時副作用會有差別嗎？</a:t>
            </a:r>
            <a:r>
              <a:rPr lang="en-US" altLang="zh-TW" sz="2500" dirty="0"/>
              <a:t>)</a:t>
            </a:r>
            <a:endParaRPr lang="zh-TW" altLang="en-US" sz="2500" dirty="0"/>
          </a:p>
          <a:p>
            <a:pPr lvl="1" algn="just"/>
            <a:endParaRPr lang="en-US" altLang="zh-TW" sz="2800" dirty="0" smtClean="0">
              <a:latin typeface="+mn-ea"/>
            </a:endParaRPr>
          </a:p>
          <a:p>
            <a:pPr lvl="1" algn="just"/>
            <a:r>
              <a:rPr lang="zh-TW" altLang="en-US" sz="2800" dirty="0" smtClean="0">
                <a:latin typeface="+mn-ea"/>
              </a:rPr>
              <a:t>經由治療而減少的不良後果是否比不治療有明顯的差別？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50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4758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8C950-3249-4B44-91EB-4E7DE5703B9D}" type="slidenum">
              <a:rPr lang="zh-TW" altLang="en-US" smtClean="0"/>
              <a:pPr/>
              <a:t>51</a:t>
            </a:fld>
            <a:endParaRPr lang="zh-TW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43" y="1711291"/>
            <a:ext cx="8064896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8064896" cy="562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905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zh-TW" altLang="en-US" sz="3600" dirty="0" smtClean="0">
                <a:solidFill>
                  <a:srgbClr val="0000FF"/>
                </a:solidFill>
              </a:rPr>
              <a:t>正確評定證據等級</a:t>
            </a:r>
            <a:r>
              <a:rPr lang="en-US" altLang="zh-TW" sz="3600" dirty="0" smtClean="0">
                <a:solidFill>
                  <a:srgbClr val="0000FF"/>
                </a:solidFill>
              </a:rPr>
              <a:t/>
            </a:r>
            <a:br>
              <a:rPr lang="en-US" altLang="zh-TW" sz="3600" dirty="0" smtClean="0">
                <a:solidFill>
                  <a:srgbClr val="0000FF"/>
                </a:solidFill>
              </a:rPr>
            </a:br>
            <a:r>
              <a:rPr lang="en-US" altLang="zh-TW" sz="2000" b="1" i="1" dirty="0">
                <a:solidFill>
                  <a:srgbClr val="008000"/>
                </a:solidFill>
              </a:rPr>
              <a:t>Oxford Centre for Evidence-Based Medicine </a:t>
            </a:r>
            <a:r>
              <a:rPr lang="en-US" altLang="zh-TW" sz="2000" b="1" i="1" u="sng" dirty="0">
                <a:solidFill>
                  <a:srgbClr val="008000"/>
                </a:solidFill>
              </a:rPr>
              <a:t>2011</a:t>
            </a:r>
            <a:r>
              <a:rPr lang="en-US" altLang="zh-TW" sz="2000" b="1" i="1" dirty="0">
                <a:solidFill>
                  <a:srgbClr val="008000"/>
                </a:solidFill>
              </a:rPr>
              <a:t> Levels of Evidence</a:t>
            </a:r>
            <a:endParaRPr lang="zh-TW" altLang="en-US" sz="2000" i="1" dirty="0" smtClean="0">
              <a:solidFill>
                <a:srgbClr val="008000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6F100609-5628-4D9A-B40E-49A1C94276C2}" type="slidenum">
              <a:rPr lang="zh-TW" altLang="en-US" smtClean="0"/>
              <a:pPr>
                <a:defRPr/>
              </a:pPr>
              <a:t>52</a:t>
            </a:fld>
            <a:endParaRPr lang="zh-TW" altLang="en-US" dirty="0"/>
          </a:p>
        </p:txBody>
      </p:sp>
      <p:pic>
        <p:nvPicPr>
          <p:cNvPr id="102404" name="Picture 2" descr="CEBM - Levels of Evidenc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75" y="1643063"/>
            <a:ext cx="7529513" cy="499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969963" y="3189289"/>
            <a:ext cx="2490689" cy="3839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699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800" dirty="0" smtClean="0">
                <a:solidFill>
                  <a:srgbClr val="0000FF"/>
                </a:solidFill>
              </a:rPr>
              <a:t>Oxford Centre for Evidence-based Medicine - Levels of Evidence (March </a:t>
            </a:r>
            <a:r>
              <a:rPr lang="en-US" altLang="zh-TW" sz="2800" u="sng" dirty="0" smtClean="0">
                <a:solidFill>
                  <a:srgbClr val="0000FF"/>
                </a:solidFill>
              </a:rPr>
              <a:t>2009</a:t>
            </a:r>
            <a:r>
              <a:rPr lang="en-US" altLang="zh-TW" sz="2800" dirty="0" smtClean="0">
                <a:solidFill>
                  <a:srgbClr val="0000FF"/>
                </a:solidFill>
              </a:rPr>
              <a:t>)</a:t>
            </a:r>
            <a:endParaRPr lang="zh-TW" altLang="en-US" sz="2800" dirty="0" smtClean="0">
              <a:solidFill>
                <a:srgbClr val="0000FF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0A1B321F-9A3D-4FC4-98B7-F70907B0C287}" type="slidenum">
              <a:rPr lang="zh-TW" altLang="en-US" smtClean="0"/>
              <a:pPr>
                <a:defRPr/>
              </a:pPr>
              <a:t>53</a:t>
            </a:fld>
            <a:endParaRPr lang="zh-TW" altLang="en-US"/>
          </a:p>
        </p:txBody>
      </p:sp>
      <p:graphicFrame>
        <p:nvGraphicFramePr>
          <p:cNvPr id="4" name="Group 49"/>
          <p:cNvGraphicFramePr>
            <a:graphicFrameLocks noGrp="1"/>
          </p:cNvGraphicFramePr>
          <p:nvPr/>
        </p:nvGraphicFramePr>
        <p:xfrm>
          <a:off x="539750" y="1787525"/>
          <a:ext cx="8174038" cy="4664164"/>
        </p:xfrm>
        <a:graphic>
          <a:graphicData uri="http://schemas.openxmlformats.org/drawingml/2006/table">
            <a:tbl>
              <a:tblPr/>
              <a:tblGrid>
                <a:gridCol w="2009775"/>
                <a:gridCol w="1139825"/>
                <a:gridCol w="5024438"/>
              </a:tblGrid>
              <a:tr h="5793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w Cen MT" pitchFamily="34" charset="0"/>
                          <a:ea typeface="新細明體" pitchFamily="18" charset="-120"/>
                          <a:cs typeface="Times New Roman" pitchFamily="18" charset="0"/>
                        </a:rPr>
                        <a:t>Grade of Recommendation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w Cen MT" pitchFamily="34" charset="0"/>
                          <a:ea typeface="新細明體" pitchFamily="18" charset="-120"/>
                          <a:cs typeface="Times New Roman" pitchFamily="18" charset="0"/>
                        </a:rPr>
                        <a:t>Level of Evidence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  <a:ea typeface="新細明體" pitchFamily="18" charset="-120"/>
                          <a:cs typeface="Times New Roman" pitchFamily="18" charset="0"/>
                        </a:rPr>
                        <a:t>Therapy/Prevention, Aetiology/Harm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59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1" lang="en-US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w Cen MT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  <a:ea typeface="新細明體" pitchFamily="18" charset="-120"/>
                          <a:cs typeface="Times New Roman" pitchFamily="18" charset="0"/>
                        </a:rPr>
                        <a:t>A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  <a:ea typeface="新細明體" pitchFamily="18" charset="-120"/>
                          <a:cs typeface="Times New Roman" pitchFamily="18" charset="0"/>
                        </a:rPr>
                        <a:t>1a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  <a:ea typeface="新細明體" pitchFamily="18" charset="-120"/>
                          <a:cs typeface="Times New Roman" pitchFamily="18" charset="0"/>
                        </a:rPr>
                        <a:t>SR (with homogeneity*) of RCT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  <a:ea typeface="新細明體" pitchFamily="18" charset="-120"/>
                          <a:cs typeface="Times New Roman" pitchFamily="18" charset="0"/>
                        </a:rPr>
                        <a:t>1b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  <a:ea typeface="新細明體" pitchFamily="18" charset="-120"/>
                          <a:cs typeface="Times New Roman" pitchFamily="18" charset="0"/>
                        </a:rPr>
                        <a:t>Individual RCT (with narrow Confidence Interval)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</a:tr>
              <a:tr h="3352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  <a:ea typeface="新細明體" pitchFamily="18" charset="-120"/>
                          <a:cs typeface="Times New Roman" pitchFamily="18" charset="0"/>
                        </a:rPr>
                        <a:t>1c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  <a:ea typeface="新細明體" pitchFamily="18" charset="-120"/>
                          <a:cs typeface="Times New Roman" pitchFamily="18" charset="0"/>
                        </a:rPr>
                        <a:t>All or none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59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1" lang="en-US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w Cen MT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1" lang="en-US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w Cen MT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1" lang="en-US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w Cen MT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  <a:ea typeface="新細明體" pitchFamily="18" charset="-120"/>
                          <a:cs typeface="Times New Roman" pitchFamily="18" charset="0"/>
                        </a:rPr>
                        <a:t>B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  <a:ea typeface="新細明體" pitchFamily="18" charset="-120"/>
                          <a:cs typeface="Times New Roman" pitchFamily="18" charset="0"/>
                        </a:rPr>
                        <a:t>2a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  <a:ea typeface="新細明體" pitchFamily="18" charset="-120"/>
                          <a:cs typeface="Times New Roman" pitchFamily="18" charset="0"/>
                        </a:rPr>
                        <a:t>SR (with homogeneity*) of cohort study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31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  <a:ea typeface="新細明體" pitchFamily="18" charset="-120"/>
                          <a:cs typeface="Times New Roman" pitchFamily="18" charset="0"/>
                        </a:rPr>
                        <a:t>2b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  <a:ea typeface="新細明體" pitchFamily="18" charset="-120"/>
                          <a:cs typeface="Times New Roman" pitchFamily="18" charset="0"/>
                        </a:rPr>
                        <a:t>Individual cohort study (include low quality RCT; e.g., &lt;80% follow-up)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  <a:ea typeface="新細明體" pitchFamily="18" charset="-120"/>
                          <a:cs typeface="Times New Roman" pitchFamily="18" charset="0"/>
                        </a:rPr>
                        <a:t>2c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  <a:ea typeface="新細明體" pitchFamily="18" charset="-120"/>
                          <a:cs typeface="Times New Roman" pitchFamily="18" charset="0"/>
                        </a:rPr>
                        <a:t>“Outcomes” Research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  <a:ea typeface="新細明體" pitchFamily="18" charset="-120"/>
                          <a:cs typeface="Times New Roman" pitchFamily="18" charset="0"/>
                        </a:rPr>
                        <a:t>3a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  <a:ea typeface="新細明體" pitchFamily="18" charset="-120"/>
                          <a:cs typeface="Times New Roman" pitchFamily="18" charset="0"/>
                        </a:rPr>
                        <a:t>SR (with homogeneity*) of case-control studies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  <a:ea typeface="新細明體" pitchFamily="18" charset="-120"/>
                          <a:cs typeface="Times New Roman" pitchFamily="18" charset="0"/>
                        </a:rPr>
                        <a:t>3b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  <a:ea typeface="新細明體" pitchFamily="18" charset="-120"/>
                          <a:cs typeface="Times New Roman" pitchFamily="18" charset="0"/>
                        </a:rPr>
                        <a:t>Individual Case-Control Study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3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  <a:ea typeface="新細明體" pitchFamily="18" charset="-120"/>
                          <a:cs typeface="Times New Roman" pitchFamily="18" charset="0"/>
                        </a:rPr>
                        <a:t>C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  <a:ea typeface="新細明體" pitchFamily="18" charset="-120"/>
                          <a:cs typeface="Times New Roman" pitchFamily="18" charset="0"/>
                        </a:rPr>
                        <a:t>Case-series (and poor quality cohort and case-control studies)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3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  <a:ea typeface="新細明體" pitchFamily="18" charset="-120"/>
                          <a:cs typeface="Times New Roman" pitchFamily="18" charset="0"/>
                        </a:rPr>
                        <a:t>D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  <a:ea typeface="新細明體" pitchFamily="18" charset="-12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  <a:ea typeface="新細明體" pitchFamily="18" charset="-120"/>
                          <a:cs typeface="Times New Roman" pitchFamily="18" charset="0"/>
                        </a:rPr>
                        <a:t>Expert opinion without explicit critical appraisal, or based on physiology bench research or “first principles”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215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結 語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DD8C950-3249-4B44-91EB-4E7DE5703B9D}" type="slidenum">
              <a:rPr lang="zh-TW" altLang="en-US" smtClean="0"/>
              <a:pPr/>
              <a:t>54</a:t>
            </a:fld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zh-TW" altLang="en-US" sz="2800" dirty="0">
                <a:latin typeface="+mn-ea"/>
              </a:rPr>
              <a:t>建立正確研讀</a:t>
            </a:r>
            <a:r>
              <a:rPr lang="en-US" altLang="zh-TW" sz="2800" dirty="0">
                <a:latin typeface="+mn-ea"/>
              </a:rPr>
              <a:t>RCT</a:t>
            </a:r>
            <a:r>
              <a:rPr lang="zh-TW" altLang="en-US" sz="2800" dirty="0">
                <a:latin typeface="+mn-ea"/>
              </a:rPr>
              <a:t>的觀念，將所閱讀到的</a:t>
            </a:r>
            <a:r>
              <a:rPr lang="en-US" altLang="zh-TW" sz="2800" dirty="0">
                <a:latin typeface="+mn-ea"/>
              </a:rPr>
              <a:t>RCT</a:t>
            </a:r>
            <a:r>
              <a:rPr lang="zh-TW" altLang="en-US" sz="2800" dirty="0">
                <a:latin typeface="+mn-ea"/>
              </a:rPr>
              <a:t>結果作正確的臨床價值性判斷，才不會產生醫療行為的偏差。</a:t>
            </a:r>
          </a:p>
          <a:p>
            <a:endParaRPr lang="zh-TW" altLang="en-US" dirty="0"/>
          </a:p>
        </p:txBody>
      </p:sp>
      <p:pic>
        <p:nvPicPr>
          <p:cNvPr id="10242" name="Picture 2" descr="http://pic13.nipic.com/20110320/2457331_002327708001_2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752144"/>
            <a:ext cx="4824536" cy="386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0991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感謝聆聽    敬請指正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>
            <a:normAutofit/>
          </a:bodyPr>
          <a:lstStyle/>
          <a:p>
            <a:fld id="{1DD8C950-3249-4B44-91EB-4E7DE5703B9D}" type="slidenum">
              <a:rPr lang="zh-TW" altLang="en-US" smtClean="0"/>
              <a:pPr/>
              <a:t>55</a:t>
            </a:fld>
            <a:endParaRPr lang="zh-TW" altLang="en-US"/>
          </a:p>
        </p:txBody>
      </p:sp>
      <p:pic>
        <p:nvPicPr>
          <p:cNvPr id="7" name="Picture 7" descr="http://books.gigaimg.com/avaxhome/8f/d3/000ad38f_medium.jpe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976536"/>
            <a:ext cx="6120680" cy="342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http://covers.elsevier.com/large_FW/978986605225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976536"/>
            <a:ext cx="2496883" cy="3155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實證醫學知識網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992" y="117338"/>
            <a:ext cx="2881362" cy="109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2477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中庸">
  <a:themeElements>
    <a:clrScheme name="觀點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中庸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中庸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991</TotalTime>
  <Words>2473</Words>
  <Application>Microsoft Office PowerPoint</Application>
  <PresentationFormat>如螢幕大小 (4:3)</PresentationFormat>
  <Paragraphs>381</Paragraphs>
  <Slides>55</Slides>
  <Notes>16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55</vt:i4>
      </vt:variant>
    </vt:vector>
  </HeadingPairs>
  <TitlesOfParts>
    <vt:vector size="56" baseType="lpstr">
      <vt:lpstr>中庸</vt:lpstr>
      <vt:lpstr> 行政院衛生署屏東醫院藥劑科 江吉文 主任</vt:lpstr>
      <vt:lpstr>實證醫學五步驟</vt:lpstr>
      <vt:lpstr>真假虛實</vt:lpstr>
      <vt:lpstr>文獻評讀之目的</vt:lpstr>
      <vt:lpstr>嚴格的文獻評讀</vt:lpstr>
      <vt:lpstr>清楚地描述挑選文獻的理由</vt:lpstr>
      <vt:lpstr>清楚地描述挑選文獻的理由</vt:lpstr>
      <vt:lpstr>PowerPoint 簡報</vt:lpstr>
      <vt:lpstr>PowerPoint 簡報</vt:lpstr>
      <vt:lpstr>嚴格的文獻評讀</vt:lpstr>
      <vt:lpstr>評讀工具</vt:lpstr>
      <vt:lpstr>評讀工具</vt:lpstr>
      <vt:lpstr>CRITICAL APPRAISAL SKILLS PROGRAMME  Making sense of evidence about clinical effectiveness </vt:lpstr>
      <vt:lpstr>文獻評讀(毒)技巧- VIP三部曲</vt:lpstr>
      <vt:lpstr>A/ Are the results of the trial valid? Screening Questions 1-3  </vt:lpstr>
      <vt:lpstr>A/ Are the results of the trial valid? Screening Questions 1-3</vt:lpstr>
      <vt:lpstr>A/ Are the results of the trial valid? Screening Questions 1-3</vt:lpstr>
      <vt:lpstr>A/ Are the results of the trial valid? Detailed Questions 4-6</vt:lpstr>
      <vt:lpstr>盲法 Blinding</vt:lpstr>
      <vt:lpstr>A/ Are the results of the trial valid? Detailed Questions 4-6</vt:lpstr>
      <vt:lpstr>A/ Are the results of the trial valid? Detailed Questions 4-6</vt:lpstr>
      <vt:lpstr>效度 Validity</vt:lpstr>
      <vt:lpstr>效度 Validity</vt:lpstr>
      <vt:lpstr>分組隱匿 Allocation concealment 維持盲性 Blinding</vt:lpstr>
      <vt:lpstr>PowerPoint 簡報</vt:lpstr>
      <vt:lpstr>效度 Validity</vt:lpstr>
      <vt:lpstr>病患有接受完整追蹤嗎？而且分析時有按照病患原來安排的治療方式來分析嗎？</vt:lpstr>
      <vt:lpstr>PowerPoint 簡報</vt:lpstr>
      <vt:lpstr>效度 Validity</vt:lpstr>
      <vt:lpstr>PowerPoint 簡報</vt:lpstr>
      <vt:lpstr>PowerPoint 簡報</vt:lpstr>
      <vt:lpstr>B/ What are the results?  </vt:lpstr>
      <vt:lpstr>B/ What are the results?  </vt:lpstr>
      <vt:lpstr>重要性 Importance/Impact</vt:lpstr>
      <vt:lpstr>Effect size的計算</vt:lpstr>
      <vt:lpstr>治療效果有多大  Size of the effect</vt:lpstr>
      <vt:lpstr>益一需治數 NNT </vt:lpstr>
      <vt:lpstr>UBC Clinical Significance Calculator </vt:lpstr>
      <vt:lpstr>害一需治數 NNH</vt:lpstr>
      <vt:lpstr>治療效果的預估有多精確</vt:lpstr>
      <vt:lpstr>PowerPoint 簡報</vt:lpstr>
      <vt:lpstr>PowerPoint 簡報</vt:lpstr>
      <vt:lpstr>PowerPoint 簡報</vt:lpstr>
      <vt:lpstr>C/ Will the results help locally? </vt:lpstr>
      <vt:lpstr>C/ Will the results help locally? </vt:lpstr>
      <vt:lpstr>C/ Will the results help locally? </vt:lpstr>
      <vt:lpstr>臨床適用性 Practice/Applicability</vt:lpstr>
      <vt:lpstr>病患的生物因素 Biologic issues</vt:lpstr>
      <vt:lpstr>社會經濟因素 Social and Economic issues </vt:lpstr>
      <vt:lpstr>流行病學因素 Epidemiologic issues</vt:lpstr>
      <vt:lpstr>PowerPoint 簡報</vt:lpstr>
      <vt:lpstr>正確評定證據等級 Oxford Centre for Evidence-Based Medicine 2011 Levels of Evidence</vt:lpstr>
      <vt:lpstr>Oxford Centre for Evidence-based Medicine - Levels of Evidence (March 2009)</vt:lpstr>
      <vt:lpstr>結 語</vt:lpstr>
      <vt:lpstr>感謝聆聽    敬請指正</vt:lpstr>
    </vt:vector>
  </TitlesOfParts>
  <Company>pntn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pt1</dc:creator>
  <cp:lastModifiedBy>Noke</cp:lastModifiedBy>
  <cp:revision>77</cp:revision>
  <dcterms:created xsi:type="dcterms:W3CDTF">2013-03-15T00:11:25Z</dcterms:created>
  <dcterms:modified xsi:type="dcterms:W3CDTF">2013-04-25T22:58:21Z</dcterms:modified>
</cp:coreProperties>
</file>